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3" r:id="rId17"/>
    <p:sldId id="274" r:id="rId18"/>
    <p:sldId id="275" r:id="rId19"/>
    <p:sldId id="276" r:id="rId20"/>
    <p:sldId id="277" r:id="rId21"/>
    <p:sldId id="278" r:id="rId22"/>
    <p:sldId id="280" r:id="rId23"/>
    <p:sldId id="272" r:id="rId24"/>
    <p:sldId id="279"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303" r:id="rId40"/>
    <p:sldId id="297" r:id="rId41"/>
    <p:sldId id="298" r:id="rId42"/>
    <p:sldId id="299" r:id="rId43"/>
    <p:sldId id="300" r:id="rId44"/>
    <p:sldId id="301" r:id="rId45"/>
    <p:sldId id="302" r:id="rId46"/>
    <p:sldId id="296"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5" r:id="rId67"/>
    <p:sldId id="324"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H/j3RFcyOf/bbKkBVKlw==" hashData="ZMsGlDnvrsHbU/XEtu9MnrBop5uK4KHzxjIfNJjJE1Sl45V/WgbUj2EjMxxHhQEdi9HF3BYJsozaMZLpvu8z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A9731-442E-41F3-8F62-B768B1B56737}" type="datetimeFigureOut">
              <a:rPr lang="en-GB" smtClean="0"/>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144886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187264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155418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033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2756029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A9731-442E-41F3-8F62-B768B1B56737}" type="datetimeFigureOut">
              <a:rPr lang="en-GB" smtClean="0"/>
              <a:t>12/06/2014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4026261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A9731-442E-41F3-8F62-B768B1B56737}" type="datetimeFigureOut">
              <a:rPr lang="en-GB" smtClean="0"/>
              <a:t>12/06/2014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2718478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A9731-442E-41F3-8F62-B768B1B56737}" type="datetimeFigureOut">
              <a:rPr lang="en-GB" smtClean="0"/>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281753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A9731-442E-41F3-8F62-B768B1B56737}" type="datetimeFigureOut">
              <a:rPr lang="en-GB" smtClean="0"/>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37900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A9731-442E-41F3-8F62-B768B1B56737}" type="datetimeFigureOut">
              <a:rPr lang="en-GB" smtClean="0"/>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136503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A9731-442E-41F3-8F62-B768B1B56737}" type="datetimeFigureOut">
              <a:rPr lang="en-GB" smtClean="0"/>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261405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702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A9731-442E-41F3-8F62-B768B1B56737}" type="datetimeFigureOut">
              <a:rPr lang="en-GB" smtClean="0"/>
              <a:t>12/06/2014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415608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A9731-442E-41F3-8F62-B768B1B56737}" type="datetimeFigureOut">
              <a:rPr lang="en-GB" smtClean="0"/>
              <a:t>12/06/2014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5326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BEA9731-442E-41F3-8F62-B768B1B56737}" type="datetimeFigureOut">
              <a:rPr lang="en-GB" smtClean="0"/>
              <a:t>12/06/2014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189038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154565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A9731-442E-41F3-8F62-B768B1B56737}" type="datetimeFigureOut">
              <a:rPr lang="en-GB" smtClean="0"/>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2C8C94-1BE8-4D0D-9CF2-058AADA57F5C}" type="slidenum">
              <a:rPr lang="en-GB" smtClean="0"/>
              <a:t>‹#›</a:t>
            </a:fld>
            <a:endParaRPr lang="en-GB"/>
          </a:p>
        </p:txBody>
      </p:sp>
    </p:spTree>
    <p:extLst>
      <p:ext uri="{BB962C8B-B14F-4D97-AF65-F5344CB8AC3E}">
        <p14:creationId xmlns:p14="http://schemas.microsoft.com/office/powerpoint/2010/main" val="374884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BEA9731-442E-41F3-8F62-B768B1B56737}" type="datetimeFigureOut">
              <a:rPr lang="en-GB" smtClean="0"/>
              <a:t>12/06/2014</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32C8C94-1BE8-4D0D-9CF2-058AADA57F5C}" type="slidenum">
              <a:rPr lang="en-GB" smtClean="0"/>
              <a:t>‹#›</a:t>
            </a:fld>
            <a:endParaRPr lang="en-GB"/>
          </a:p>
        </p:txBody>
      </p:sp>
    </p:spTree>
    <p:extLst>
      <p:ext uri="{BB962C8B-B14F-4D97-AF65-F5344CB8AC3E}">
        <p14:creationId xmlns:p14="http://schemas.microsoft.com/office/powerpoint/2010/main" val="41227802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3.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15.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14.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15.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14.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15.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14.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2.xml"/><Relationship Id="rId18" Type="http://schemas.openxmlformats.org/officeDocument/2006/relationships/slide" Target="slide70.xml"/><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slide" Target="slide29.xml"/><Relationship Id="rId17" Type="http://schemas.openxmlformats.org/officeDocument/2006/relationships/slide" Target="slide55.xml"/><Relationship Id="rId2" Type="http://schemas.openxmlformats.org/officeDocument/2006/relationships/slide" Target="slide2.xml"/><Relationship Id="rId16"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5.xml"/><Relationship Id="rId5" Type="http://schemas.openxmlformats.org/officeDocument/2006/relationships/slide" Target="slide8.xml"/><Relationship Id="rId15" Type="http://schemas.openxmlformats.org/officeDocument/2006/relationships/slide" Target="slide39.xml"/><Relationship Id="rId10" Type="http://schemas.openxmlformats.org/officeDocument/2006/relationships/slide" Target="slide22.xml"/><Relationship Id="rId19" Type="http://schemas.openxmlformats.org/officeDocument/2006/relationships/slide" Target="slide78.xml"/><Relationship Id="rId4" Type="http://schemas.openxmlformats.org/officeDocument/2006/relationships/slide" Target="slide6.xml"/><Relationship Id="rId9" Type="http://schemas.openxmlformats.org/officeDocument/2006/relationships/slide" Target="slide19.xml"/><Relationship Id="rId14" Type="http://schemas.openxmlformats.org/officeDocument/2006/relationships/slide" Target="slide34.xml"/></Relationships>
</file>

<file path=ppt/slides/_rels/slide23.xml.rels><?xml version="1.0" encoding="UTF-8" standalone="yes"?>
<Relationships xmlns="http://schemas.openxmlformats.org/package/2006/relationships"><Relationship Id="rId2" Type="http://schemas.openxmlformats.org/officeDocument/2006/relationships/hyperlink" Target="mailto:listrackermain@gmail.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3.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24.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23.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3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5.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2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3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3.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4.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5.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4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3.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4.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5.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4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5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3.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4.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5.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56.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49.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6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50.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34.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6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3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6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6.xml"/><Relationship Id="rId3" Type="http://schemas.openxmlformats.org/officeDocument/2006/relationships/image" Target="../media/image58.jpg"/><Relationship Id="rId21" Type="http://schemas.openxmlformats.org/officeDocument/2006/relationships/slide" Target="slide78.xml"/><Relationship Id="rId7" Type="http://schemas.openxmlformats.org/officeDocument/2006/relationships/slide" Target="slide8.xml"/><Relationship Id="rId12" Type="http://schemas.openxmlformats.org/officeDocument/2006/relationships/slide" Target="slide22.xml"/><Relationship Id="rId17" Type="http://schemas.openxmlformats.org/officeDocument/2006/relationships/slide" Target="slide39.xml"/><Relationship Id="rId2" Type="http://schemas.openxmlformats.org/officeDocument/2006/relationships/image" Target="../media/image57.jpg"/><Relationship Id="rId16" Type="http://schemas.openxmlformats.org/officeDocument/2006/relationships/slide" Target="slide34.xml"/><Relationship Id="rId20" Type="http://schemas.openxmlformats.org/officeDocument/2006/relationships/slide" Target="slide7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16.xml"/><Relationship Id="rId19" Type="http://schemas.openxmlformats.org/officeDocument/2006/relationships/slide" Target="slide55.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9.xml"/></Relationships>
</file>

<file path=ppt/slides/_rels/slide7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5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3.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4.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5.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6.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7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7.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69.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70.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71.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72.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18" Type="http://schemas.openxmlformats.org/officeDocument/2006/relationships/slide" Target="slide55.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8.jpg"/><Relationship Id="rId16" Type="http://schemas.openxmlformats.org/officeDocument/2006/relationships/slide" Target="slide39.xml"/><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4.xml"/><Relationship Id="rId10" Type="http://schemas.openxmlformats.org/officeDocument/2006/relationships/slide" Target="slide19.xml"/><Relationship Id="rId19" Type="http://schemas.openxmlformats.org/officeDocument/2006/relationships/slide" Target="slide70.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8571"/>
            <a:ext cx="9144000" cy="2387600"/>
          </a:xfrm>
        </p:spPr>
        <p:txBody>
          <a:bodyPr>
            <a:normAutofit/>
          </a:bodyPr>
          <a:lstStyle/>
          <a:p>
            <a:r>
              <a:rPr lang="en-PH" dirty="0" smtClean="0"/>
              <a:t>LECTURE ON LIS VER 2 BOSY 2014 USING </a:t>
            </a:r>
            <a:r>
              <a:rPr lang="en-PH" dirty="0" smtClean="0"/>
              <a:t>SCHOOL HEAD ACCOUNT</a:t>
            </a:r>
            <a:endParaRPr lang="en-PH" dirty="0"/>
          </a:p>
        </p:txBody>
      </p:sp>
      <p:sp>
        <p:nvSpPr>
          <p:cNvPr id="3" name="Subtitle 2"/>
          <p:cNvSpPr>
            <a:spLocks noGrp="1"/>
          </p:cNvSpPr>
          <p:nvPr>
            <p:ph type="subTitle" idx="1"/>
          </p:nvPr>
        </p:nvSpPr>
        <p:spPr>
          <a:xfrm>
            <a:off x="1524000" y="3138398"/>
            <a:ext cx="9144000" cy="1655762"/>
          </a:xfrm>
        </p:spPr>
        <p:txBody>
          <a:bodyPr>
            <a:noAutofit/>
          </a:bodyPr>
          <a:lstStyle/>
          <a:p>
            <a:r>
              <a:rPr lang="en-PH" sz="3600" dirty="0" smtClean="0"/>
              <a:t>BY</a:t>
            </a:r>
          </a:p>
          <a:p>
            <a:r>
              <a:rPr lang="en-PH" sz="3600" dirty="0" smtClean="0">
                <a:solidFill>
                  <a:srgbClr val="FF0000"/>
                </a:solidFill>
              </a:rPr>
              <a:t>ALFREDO C. MEDRANO</a:t>
            </a:r>
          </a:p>
          <a:p>
            <a:r>
              <a:rPr lang="en-PH" sz="3600" dirty="0" smtClean="0">
                <a:solidFill>
                  <a:srgbClr val="FF0000"/>
                </a:solidFill>
              </a:rPr>
              <a:t>Planning Officer II</a:t>
            </a:r>
          </a:p>
          <a:p>
            <a:r>
              <a:rPr lang="en-PH" sz="3600" dirty="0" smtClean="0">
                <a:solidFill>
                  <a:srgbClr val="FF0000"/>
                </a:solidFill>
              </a:rPr>
              <a:t>DIVISION OF ILOCOS NORTE</a:t>
            </a:r>
            <a:endParaRPr lang="en-PH" sz="3600" dirty="0">
              <a:solidFill>
                <a:srgbClr val="FF0000"/>
              </a:solidFill>
            </a:endParaRPr>
          </a:p>
        </p:txBody>
      </p:sp>
    </p:spTree>
    <p:extLst>
      <p:ext uri="{BB962C8B-B14F-4D97-AF65-F5344CB8AC3E}">
        <p14:creationId xmlns:p14="http://schemas.microsoft.com/office/powerpoint/2010/main" val="3817414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165" y="219507"/>
            <a:ext cx="8945399" cy="5728328"/>
          </a:xfrm>
          <a:prstGeom prst="rect">
            <a:avLst/>
          </a:prstGeom>
        </p:spPr>
      </p:pic>
      <p:sp>
        <p:nvSpPr>
          <p:cNvPr id="3" name="TextBox 2"/>
          <p:cNvSpPr txBox="1"/>
          <p:nvPr/>
        </p:nvSpPr>
        <p:spPr>
          <a:xfrm>
            <a:off x="3251915" y="217909"/>
            <a:ext cx="8369449" cy="523220"/>
          </a:xfrm>
          <a:prstGeom prst="rect">
            <a:avLst/>
          </a:prstGeom>
          <a:noFill/>
        </p:spPr>
        <p:txBody>
          <a:bodyPr wrap="square" rtlCol="0">
            <a:spAutoFit/>
          </a:bodyPr>
          <a:lstStyle/>
          <a:p>
            <a:r>
              <a:rPr lang="en-GB" sz="2800" dirty="0" smtClean="0"/>
              <a:t>ADD PERSONNEL ACCOUNT without B-day, TIN Number</a:t>
            </a:r>
            <a:endParaRPr lang="en-GB" sz="2800" dirty="0"/>
          </a:p>
        </p:txBody>
      </p:sp>
      <p:sp>
        <p:nvSpPr>
          <p:cNvPr id="4" name="TextBox 3"/>
          <p:cNvSpPr txBox="1"/>
          <p:nvPr/>
        </p:nvSpPr>
        <p:spPr>
          <a:xfrm>
            <a:off x="5084822" y="5949433"/>
            <a:ext cx="3763343" cy="584775"/>
          </a:xfrm>
          <a:prstGeom prst="rect">
            <a:avLst/>
          </a:prstGeom>
          <a:noFill/>
        </p:spPr>
        <p:txBody>
          <a:bodyPr wrap="square" rtlCol="0">
            <a:spAutoFit/>
          </a:bodyPr>
          <a:lstStyle/>
          <a:p>
            <a:r>
              <a:rPr lang="en-GB" sz="3200" dirty="0" smtClean="0"/>
              <a:t>Click </a:t>
            </a:r>
            <a:r>
              <a:rPr lang="en-GB" sz="3200" b="1" dirty="0" smtClean="0">
                <a:solidFill>
                  <a:srgbClr val="00B050"/>
                </a:solidFill>
              </a:rPr>
              <a:t>Add Account</a:t>
            </a:r>
            <a:endParaRPr lang="en-GB" sz="3200" b="1" dirty="0">
              <a:solidFill>
                <a:srgbClr val="00B050"/>
              </a:solidFill>
            </a:endParaRPr>
          </a:p>
        </p:txBody>
      </p:sp>
      <p:sp>
        <p:nvSpPr>
          <p:cNvPr id="5" name="Left Arrow 4"/>
          <p:cNvSpPr/>
          <p:nvPr/>
        </p:nvSpPr>
        <p:spPr>
          <a:xfrm>
            <a:off x="10367493" y="2163651"/>
            <a:ext cx="865080" cy="373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ounded Rectangle 5"/>
          <p:cNvSpPr/>
          <p:nvPr/>
        </p:nvSpPr>
        <p:spPr>
          <a:xfrm>
            <a:off x="141667" y="1949817"/>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16762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375" y="168951"/>
            <a:ext cx="8367511" cy="5586011"/>
          </a:xfrm>
          <a:prstGeom prst="rect">
            <a:avLst/>
          </a:prstGeom>
        </p:spPr>
      </p:pic>
      <p:sp>
        <p:nvSpPr>
          <p:cNvPr id="3" name="TextBox 2"/>
          <p:cNvSpPr txBox="1"/>
          <p:nvPr/>
        </p:nvSpPr>
        <p:spPr>
          <a:xfrm>
            <a:off x="3837913" y="4387409"/>
            <a:ext cx="3782291" cy="1754326"/>
          </a:xfrm>
          <a:prstGeom prst="rect">
            <a:avLst/>
          </a:prstGeom>
          <a:noFill/>
        </p:spPr>
        <p:txBody>
          <a:bodyPr wrap="square" rtlCol="0">
            <a:spAutoFit/>
          </a:bodyPr>
          <a:lstStyle/>
          <a:p>
            <a:r>
              <a:rPr lang="en-GB" dirty="0" smtClean="0"/>
              <a:t>Type the Username (ex. Schoolid_InitialFirstMiddleLastname2lastdigitcurrentyearb (100001_somedrano14), type First Name, and Last Name, then Click Create</a:t>
            </a:r>
            <a:endParaRPr lang="en-GB" dirty="0"/>
          </a:p>
        </p:txBody>
      </p:sp>
      <p:sp>
        <p:nvSpPr>
          <p:cNvPr id="5" name="Rounded Rectangle 4"/>
          <p:cNvSpPr/>
          <p:nvPr/>
        </p:nvSpPr>
        <p:spPr>
          <a:xfrm>
            <a:off x="141667" y="1949817"/>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9656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75" y="231820"/>
            <a:ext cx="8543925" cy="5657992"/>
          </a:xfrm>
          <a:prstGeom prst="rect">
            <a:avLst/>
          </a:prstGeom>
        </p:spPr>
      </p:pic>
      <p:sp>
        <p:nvSpPr>
          <p:cNvPr id="3" name="Rounded Rectangle 2"/>
          <p:cNvSpPr/>
          <p:nvPr/>
        </p:nvSpPr>
        <p:spPr>
          <a:xfrm>
            <a:off x="141667" y="1949817"/>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5" name="Left Arrow 4"/>
          <p:cNvSpPr/>
          <p:nvPr/>
        </p:nvSpPr>
        <p:spPr>
          <a:xfrm>
            <a:off x="8135471" y="2877671"/>
            <a:ext cx="2326341" cy="712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PLEASE READ</a:t>
            </a:r>
            <a:endParaRPr lang="en-PH" dirty="0"/>
          </a:p>
        </p:txBody>
      </p:sp>
    </p:spTree>
    <p:extLst>
      <p:ext uri="{BB962C8B-B14F-4D97-AF65-F5344CB8AC3E}">
        <p14:creationId xmlns:p14="http://schemas.microsoft.com/office/powerpoint/2010/main" val="284769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694" y="187312"/>
            <a:ext cx="7858196" cy="461665"/>
          </a:xfrm>
          <a:prstGeom prst="rect">
            <a:avLst/>
          </a:prstGeom>
          <a:noFill/>
        </p:spPr>
        <p:txBody>
          <a:bodyPr wrap="square" rtlCol="0">
            <a:spAutoFit/>
          </a:bodyPr>
          <a:lstStyle/>
          <a:p>
            <a:r>
              <a:rPr lang="en-PH" sz="2400" b="1" dirty="0" smtClean="0"/>
              <a:t>HOW TO </a:t>
            </a:r>
            <a:r>
              <a:rPr lang="en-PH" sz="2400" b="1" dirty="0" smtClean="0"/>
              <a:t>REMOVE </a:t>
            </a:r>
            <a:r>
              <a:rPr lang="en-PH" sz="2400" b="1" dirty="0" smtClean="0"/>
              <a:t>ACCOUNT OF PERSONNEL</a:t>
            </a:r>
            <a:endParaRPr lang="en-PH"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694" y="1102692"/>
            <a:ext cx="8746089" cy="4368945"/>
          </a:xfrm>
          <a:prstGeom prst="rect">
            <a:avLst/>
          </a:prstGeom>
        </p:spPr>
      </p:pic>
      <p:sp>
        <p:nvSpPr>
          <p:cNvPr id="4" name="TextBox 3"/>
          <p:cNvSpPr txBox="1"/>
          <p:nvPr/>
        </p:nvSpPr>
        <p:spPr>
          <a:xfrm>
            <a:off x="9538855" y="3387436"/>
            <a:ext cx="2015836" cy="646331"/>
          </a:xfrm>
          <a:prstGeom prst="rect">
            <a:avLst/>
          </a:prstGeom>
          <a:noFill/>
        </p:spPr>
        <p:txBody>
          <a:bodyPr wrap="square" rtlCol="0">
            <a:spAutoFit/>
          </a:bodyPr>
          <a:lstStyle/>
          <a:p>
            <a:r>
              <a:rPr lang="en-GB" dirty="0" smtClean="0"/>
              <a:t>Click Here then click Administration</a:t>
            </a:r>
            <a:endParaRPr lang="en-GB" dirty="0"/>
          </a:p>
        </p:txBody>
      </p:sp>
      <p:cxnSp>
        <p:nvCxnSpPr>
          <p:cNvPr id="5" name="Straight Arrow Connector 4"/>
          <p:cNvCxnSpPr/>
          <p:nvPr/>
        </p:nvCxnSpPr>
        <p:spPr>
          <a:xfrm flipH="1">
            <a:off x="10390909" y="1808018"/>
            <a:ext cx="103909" cy="1662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41667" y="216496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63518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635" y="924182"/>
            <a:ext cx="8528474" cy="4897069"/>
          </a:xfrm>
          <a:prstGeom prst="rect">
            <a:avLst/>
          </a:prstGeom>
        </p:spPr>
      </p:pic>
      <p:sp>
        <p:nvSpPr>
          <p:cNvPr id="3" name="TextBox 2"/>
          <p:cNvSpPr txBox="1"/>
          <p:nvPr/>
        </p:nvSpPr>
        <p:spPr>
          <a:xfrm>
            <a:off x="5656282" y="216296"/>
            <a:ext cx="3580327" cy="523220"/>
          </a:xfrm>
          <a:prstGeom prst="rect">
            <a:avLst/>
          </a:prstGeom>
          <a:noFill/>
        </p:spPr>
        <p:txBody>
          <a:bodyPr wrap="square" rtlCol="0">
            <a:spAutoFit/>
          </a:bodyPr>
          <a:lstStyle/>
          <a:p>
            <a:r>
              <a:rPr lang="en-PH" sz="2800" dirty="0" smtClean="0"/>
              <a:t>REMOVING ACCOUNT</a:t>
            </a:r>
            <a:endParaRPr lang="en-PH" sz="2800" dirty="0"/>
          </a:p>
        </p:txBody>
      </p:sp>
      <p:sp>
        <p:nvSpPr>
          <p:cNvPr id="4" name="TextBox 3"/>
          <p:cNvSpPr txBox="1"/>
          <p:nvPr/>
        </p:nvSpPr>
        <p:spPr>
          <a:xfrm>
            <a:off x="7347966" y="3171043"/>
            <a:ext cx="1378040" cy="369332"/>
          </a:xfrm>
          <a:prstGeom prst="rect">
            <a:avLst/>
          </a:prstGeom>
          <a:noFill/>
        </p:spPr>
        <p:txBody>
          <a:bodyPr wrap="square" rtlCol="0">
            <a:spAutoFit/>
          </a:bodyPr>
          <a:lstStyle/>
          <a:p>
            <a:r>
              <a:rPr lang="en-PH" dirty="0" smtClean="0"/>
              <a:t>Click Here</a:t>
            </a:r>
            <a:endParaRPr lang="en-PH" dirty="0"/>
          </a:p>
        </p:txBody>
      </p:sp>
      <p:cxnSp>
        <p:nvCxnSpPr>
          <p:cNvPr id="6" name="Straight Arrow Connector 5"/>
          <p:cNvCxnSpPr>
            <a:stCxn id="4" idx="2"/>
          </p:cNvCxnSpPr>
          <p:nvPr/>
        </p:nvCxnSpPr>
        <p:spPr>
          <a:xfrm>
            <a:off x="8036986" y="3540375"/>
            <a:ext cx="444320" cy="7640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34492" y="6028446"/>
            <a:ext cx="5223908" cy="523220"/>
          </a:xfrm>
          <a:prstGeom prst="rect">
            <a:avLst/>
          </a:prstGeom>
          <a:noFill/>
        </p:spPr>
        <p:txBody>
          <a:bodyPr wrap="square" rtlCol="0">
            <a:spAutoFit/>
          </a:bodyPr>
          <a:lstStyle/>
          <a:p>
            <a:r>
              <a:rPr lang="en-PH" sz="2800" dirty="0" smtClean="0"/>
              <a:t>Click		   then click remove	</a:t>
            </a:r>
            <a:endParaRPr lang="en-PH"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856" y="6028446"/>
            <a:ext cx="1086740" cy="691778"/>
          </a:xfrm>
          <a:prstGeom prst="rect">
            <a:avLst/>
          </a:prstGeom>
        </p:spPr>
      </p:pic>
      <p:sp>
        <p:nvSpPr>
          <p:cNvPr id="10" name="Rounded Rectangle 9"/>
          <p:cNvSpPr/>
          <p:nvPr/>
        </p:nvSpPr>
        <p:spPr>
          <a:xfrm>
            <a:off x="141667" y="2178416"/>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6557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870" y="340216"/>
            <a:ext cx="8566865" cy="5828763"/>
          </a:xfrm>
          <a:prstGeom prst="rect">
            <a:avLst/>
          </a:prstGeom>
        </p:spPr>
      </p:pic>
      <p:sp>
        <p:nvSpPr>
          <p:cNvPr id="3" name="Rounded Rectangle 2"/>
          <p:cNvSpPr/>
          <p:nvPr/>
        </p:nvSpPr>
        <p:spPr>
          <a:xfrm>
            <a:off x="3567448" y="3026535"/>
            <a:ext cx="3825025" cy="6568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7984901" y="1712891"/>
            <a:ext cx="3541690" cy="1200329"/>
          </a:xfrm>
          <a:prstGeom prst="rect">
            <a:avLst/>
          </a:prstGeom>
          <a:noFill/>
        </p:spPr>
        <p:txBody>
          <a:bodyPr wrap="square" rtlCol="0">
            <a:spAutoFit/>
          </a:bodyPr>
          <a:lstStyle/>
          <a:p>
            <a:r>
              <a:rPr lang="en-PH" sz="2400" dirty="0" smtClean="0">
                <a:solidFill>
                  <a:srgbClr val="FF0000"/>
                </a:solidFill>
              </a:rPr>
              <a:t>Please take note that you cannot re-use the username that you have removed </a:t>
            </a:r>
            <a:endParaRPr lang="en-PH" sz="2400" dirty="0">
              <a:solidFill>
                <a:srgbClr val="FF0000"/>
              </a:solidFill>
            </a:endParaRPr>
          </a:p>
        </p:txBody>
      </p:sp>
      <p:sp>
        <p:nvSpPr>
          <p:cNvPr id="5" name="Rounded Rectangle 4"/>
          <p:cNvSpPr/>
          <p:nvPr/>
        </p:nvSpPr>
        <p:spPr>
          <a:xfrm>
            <a:off x="141667" y="216496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80505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459" y="899246"/>
            <a:ext cx="8799877" cy="4368945"/>
          </a:xfrm>
          <a:prstGeom prst="rect">
            <a:avLst/>
          </a:prstGeom>
        </p:spPr>
      </p:pic>
      <p:sp>
        <p:nvSpPr>
          <p:cNvPr id="4" name="TextBox 3"/>
          <p:cNvSpPr txBox="1"/>
          <p:nvPr/>
        </p:nvSpPr>
        <p:spPr>
          <a:xfrm>
            <a:off x="9538855" y="3387436"/>
            <a:ext cx="2015836" cy="646331"/>
          </a:xfrm>
          <a:prstGeom prst="rect">
            <a:avLst/>
          </a:prstGeom>
          <a:noFill/>
        </p:spPr>
        <p:txBody>
          <a:bodyPr wrap="square" rtlCol="0">
            <a:spAutoFit/>
          </a:bodyPr>
          <a:lstStyle/>
          <a:p>
            <a:r>
              <a:rPr lang="en-GB" dirty="0" smtClean="0"/>
              <a:t>Click Here then click Administration</a:t>
            </a:r>
            <a:endParaRPr lang="en-GB" dirty="0"/>
          </a:p>
        </p:txBody>
      </p:sp>
      <p:cxnSp>
        <p:nvCxnSpPr>
          <p:cNvPr id="5" name="Straight Arrow Connector 4"/>
          <p:cNvCxnSpPr/>
          <p:nvPr/>
        </p:nvCxnSpPr>
        <p:spPr>
          <a:xfrm flipH="1">
            <a:off x="10390909" y="1808018"/>
            <a:ext cx="103909" cy="1662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52293" y="218941"/>
            <a:ext cx="7826378" cy="646331"/>
          </a:xfrm>
          <a:prstGeom prst="rect">
            <a:avLst/>
          </a:prstGeom>
          <a:noFill/>
        </p:spPr>
        <p:txBody>
          <a:bodyPr wrap="square" rtlCol="0">
            <a:spAutoFit/>
          </a:bodyPr>
          <a:lstStyle/>
          <a:p>
            <a:r>
              <a:rPr lang="en-PH" sz="3600" dirty="0" smtClean="0"/>
              <a:t>DISABLE/LOCK </a:t>
            </a:r>
            <a:r>
              <a:rPr lang="en-PH" sz="3600" dirty="0" smtClean="0"/>
              <a:t>PERSONNEL </a:t>
            </a:r>
            <a:r>
              <a:rPr lang="en-PH" sz="3600" dirty="0" smtClean="0"/>
              <a:t>ACCOUNT</a:t>
            </a:r>
            <a:endParaRPr lang="en-PH" sz="3600" dirty="0"/>
          </a:p>
        </p:txBody>
      </p:sp>
      <p:sp>
        <p:nvSpPr>
          <p:cNvPr id="7" name="Rounded Rectangle 6"/>
          <p:cNvSpPr/>
          <p:nvPr/>
        </p:nvSpPr>
        <p:spPr>
          <a:xfrm>
            <a:off x="141667" y="2380121"/>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51930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142" y="924182"/>
            <a:ext cx="8783968" cy="4897069"/>
          </a:xfrm>
          <a:prstGeom prst="rect">
            <a:avLst/>
          </a:prstGeom>
        </p:spPr>
      </p:pic>
      <p:sp>
        <p:nvSpPr>
          <p:cNvPr id="4" name="TextBox 3"/>
          <p:cNvSpPr txBox="1"/>
          <p:nvPr/>
        </p:nvSpPr>
        <p:spPr>
          <a:xfrm>
            <a:off x="7200051" y="3103808"/>
            <a:ext cx="1378040" cy="369332"/>
          </a:xfrm>
          <a:prstGeom prst="rect">
            <a:avLst/>
          </a:prstGeom>
          <a:noFill/>
        </p:spPr>
        <p:txBody>
          <a:bodyPr wrap="square" rtlCol="0">
            <a:spAutoFit/>
          </a:bodyPr>
          <a:lstStyle/>
          <a:p>
            <a:r>
              <a:rPr lang="en-PH" dirty="0" smtClean="0"/>
              <a:t>Click Here</a:t>
            </a:r>
            <a:endParaRPr lang="en-PH" dirty="0"/>
          </a:p>
        </p:txBody>
      </p:sp>
      <p:cxnSp>
        <p:nvCxnSpPr>
          <p:cNvPr id="6" name="Straight Arrow Connector 5"/>
          <p:cNvCxnSpPr>
            <a:stCxn id="4" idx="2"/>
          </p:cNvCxnSpPr>
          <p:nvPr/>
        </p:nvCxnSpPr>
        <p:spPr>
          <a:xfrm>
            <a:off x="7889071" y="3473140"/>
            <a:ext cx="444320" cy="7640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34492" y="6028446"/>
            <a:ext cx="5223908" cy="523220"/>
          </a:xfrm>
          <a:prstGeom prst="rect">
            <a:avLst/>
          </a:prstGeom>
          <a:noFill/>
        </p:spPr>
        <p:txBody>
          <a:bodyPr wrap="square" rtlCol="0">
            <a:spAutoFit/>
          </a:bodyPr>
          <a:lstStyle/>
          <a:p>
            <a:r>
              <a:rPr lang="en-PH" sz="2800" dirty="0" smtClean="0"/>
              <a:t>Click		   then click Lock</a:t>
            </a:r>
            <a:endParaRPr lang="en-PH"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856" y="6028446"/>
            <a:ext cx="1086740" cy="691778"/>
          </a:xfrm>
          <a:prstGeom prst="rect">
            <a:avLst/>
          </a:prstGeom>
        </p:spPr>
      </p:pic>
      <p:sp>
        <p:nvSpPr>
          <p:cNvPr id="10" name="Rounded Rectangle 9"/>
          <p:cNvSpPr/>
          <p:nvPr/>
        </p:nvSpPr>
        <p:spPr>
          <a:xfrm>
            <a:off x="141667" y="2366674"/>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3641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448" y="425003"/>
            <a:ext cx="8139449" cy="5437480"/>
          </a:xfrm>
          <a:prstGeom prst="rect">
            <a:avLst/>
          </a:prstGeom>
        </p:spPr>
      </p:pic>
      <p:sp>
        <p:nvSpPr>
          <p:cNvPr id="3" name="Rounded Rectangle 2"/>
          <p:cNvSpPr/>
          <p:nvPr/>
        </p:nvSpPr>
        <p:spPr>
          <a:xfrm>
            <a:off x="3683359" y="2318197"/>
            <a:ext cx="2575774" cy="6568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7637172" y="1236372"/>
            <a:ext cx="3928056" cy="954107"/>
          </a:xfrm>
          <a:prstGeom prst="rect">
            <a:avLst/>
          </a:prstGeom>
          <a:noFill/>
        </p:spPr>
        <p:txBody>
          <a:bodyPr wrap="square" rtlCol="0">
            <a:spAutoFit/>
          </a:bodyPr>
          <a:lstStyle/>
          <a:p>
            <a:r>
              <a:rPr lang="en-PH" sz="2800" dirty="0" smtClean="0">
                <a:solidFill>
                  <a:srgbClr val="FF0000"/>
                </a:solidFill>
              </a:rPr>
              <a:t>To unlock, you can repeat the procedure</a:t>
            </a:r>
            <a:endParaRPr lang="en-PH" sz="2800" dirty="0">
              <a:solidFill>
                <a:srgbClr val="FF0000"/>
              </a:solidFill>
            </a:endParaRPr>
          </a:p>
        </p:txBody>
      </p:sp>
      <p:sp>
        <p:nvSpPr>
          <p:cNvPr id="7" name="Rounded Rectangle 6"/>
          <p:cNvSpPr/>
          <p:nvPr/>
        </p:nvSpPr>
        <p:spPr>
          <a:xfrm>
            <a:off x="141667" y="2380121"/>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4524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292" y="899246"/>
            <a:ext cx="8679044" cy="4368945"/>
          </a:xfrm>
          <a:prstGeom prst="rect">
            <a:avLst/>
          </a:prstGeom>
        </p:spPr>
      </p:pic>
      <p:sp>
        <p:nvSpPr>
          <p:cNvPr id="4" name="TextBox 3"/>
          <p:cNvSpPr txBox="1"/>
          <p:nvPr/>
        </p:nvSpPr>
        <p:spPr>
          <a:xfrm>
            <a:off x="9538855" y="3387436"/>
            <a:ext cx="2015836" cy="646331"/>
          </a:xfrm>
          <a:prstGeom prst="rect">
            <a:avLst/>
          </a:prstGeom>
          <a:noFill/>
        </p:spPr>
        <p:txBody>
          <a:bodyPr wrap="square" rtlCol="0">
            <a:spAutoFit/>
          </a:bodyPr>
          <a:lstStyle/>
          <a:p>
            <a:r>
              <a:rPr lang="en-GB" dirty="0" smtClean="0"/>
              <a:t>Click Here then click Administration</a:t>
            </a:r>
            <a:endParaRPr lang="en-GB" dirty="0"/>
          </a:p>
        </p:txBody>
      </p:sp>
      <p:cxnSp>
        <p:nvCxnSpPr>
          <p:cNvPr id="5" name="Straight Arrow Connector 4"/>
          <p:cNvCxnSpPr/>
          <p:nvPr/>
        </p:nvCxnSpPr>
        <p:spPr>
          <a:xfrm flipH="1">
            <a:off x="10390909" y="1808018"/>
            <a:ext cx="103909" cy="1662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52292" y="218941"/>
            <a:ext cx="7688687" cy="646331"/>
          </a:xfrm>
          <a:prstGeom prst="rect">
            <a:avLst/>
          </a:prstGeom>
          <a:noFill/>
        </p:spPr>
        <p:txBody>
          <a:bodyPr wrap="square" rtlCol="0">
            <a:spAutoFit/>
          </a:bodyPr>
          <a:lstStyle/>
          <a:p>
            <a:r>
              <a:rPr lang="en-PH" sz="3600" dirty="0" smtClean="0"/>
              <a:t>RESET PASSWORD OF CLASS ADVISER</a:t>
            </a:r>
            <a:endParaRPr lang="en-PH" sz="3600" dirty="0"/>
          </a:p>
        </p:txBody>
      </p:sp>
      <p:sp>
        <p:nvSpPr>
          <p:cNvPr id="7" name="Rounded Rectangle 6"/>
          <p:cNvSpPr/>
          <p:nvPr/>
        </p:nvSpPr>
        <p:spPr>
          <a:xfrm>
            <a:off x="141667" y="2595273"/>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66725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1667" y="524435"/>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2472743" y="303863"/>
            <a:ext cx="8921392" cy="649174"/>
          </a:xfrm>
        </p:spPr>
        <p:txBody>
          <a:bodyPr/>
          <a:lstStyle/>
          <a:p>
            <a:r>
              <a:rPr lang="en-PH" dirty="0" smtClean="0"/>
              <a:t>LOGIN TO LIS WEBSITE</a:t>
            </a:r>
            <a:endParaRPr lang="en-PH" dirty="0"/>
          </a:p>
        </p:txBody>
      </p:sp>
      <p:sp>
        <p:nvSpPr>
          <p:cNvPr id="3" name="Content Placeholder 2"/>
          <p:cNvSpPr>
            <a:spLocks noGrp="1"/>
          </p:cNvSpPr>
          <p:nvPr>
            <p:ph sz="quarter" idx="13"/>
          </p:nvPr>
        </p:nvSpPr>
        <p:spPr>
          <a:xfrm>
            <a:off x="3023755" y="1039094"/>
            <a:ext cx="8749145" cy="740930"/>
          </a:xfrm>
        </p:spPr>
        <p:txBody>
          <a:bodyPr>
            <a:normAutofit fontScale="92500"/>
          </a:bodyPr>
          <a:lstStyle/>
          <a:p>
            <a:r>
              <a:rPr lang="en-PH" dirty="0" smtClean="0"/>
              <a:t>USING ANY BROWSER – IN THE ADDRESS BAR, TYPE LIS.DEPED.GOV.PH &lt;enter&gt;</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755" y="1658339"/>
            <a:ext cx="8749145" cy="4444982"/>
          </a:xfrm>
          <a:prstGeom prst="rect">
            <a:avLst/>
          </a:prstGeom>
        </p:spPr>
      </p:pic>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13983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12" y="268942"/>
            <a:ext cx="8649497" cy="5552310"/>
          </a:xfrm>
          <a:prstGeom prst="rect">
            <a:avLst/>
          </a:prstGeom>
        </p:spPr>
      </p:pic>
      <p:sp>
        <p:nvSpPr>
          <p:cNvPr id="4" name="TextBox 3"/>
          <p:cNvSpPr txBox="1"/>
          <p:nvPr/>
        </p:nvSpPr>
        <p:spPr>
          <a:xfrm>
            <a:off x="7294180" y="2996232"/>
            <a:ext cx="1378040" cy="369332"/>
          </a:xfrm>
          <a:prstGeom prst="rect">
            <a:avLst/>
          </a:prstGeom>
          <a:noFill/>
        </p:spPr>
        <p:txBody>
          <a:bodyPr wrap="square" rtlCol="0">
            <a:spAutoFit/>
          </a:bodyPr>
          <a:lstStyle/>
          <a:p>
            <a:r>
              <a:rPr lang="en-PH" dirty="0" smtClean="0"/>
              <a:t>Click Here</a:t>
            </a:r>
            <a:endParaRPr lang="en-PH" dirty="0"/>
          </a:p>
        </p:txBody>
      </p:sp>
      <p:cxnSp>
        <p:nvCxnSpPr>
          <p:cNvPr id="6" name="Straight Arrow Connector 5"/>
          <p:cNvCxnSpPr>
            <a:stCxn id="4" idx="2"/>
          </p:cNvCxnSpPr>
          <p:nvPr/>
        </p:nvCxnSpPr>
        <p:spPr>
          <a:xfrm>
            <a:off x="7983200" y="3365564"/>
            <a:ext cx="444320" cy="7640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34492" y="6028446"/>
            <a:ext cx="6254218" cy="523220"/>
          </a:xfrm>
          <a:prstGeom prst="rect">
            <a:avLst/>
          </a:prstGeom>
          <a:noFill/>
        </p:spPr>
        <p:txBody>
          <a:bodyPr wrap="square" rtlCol="0">
            <a:spAutoFit/>
          </a:bodyPr>
          <a:lstStyle/>
          <a:p>
            <a:r>
              <a:rPr lang="en-PH" sz="2800" dirty="0" smtClean="0"/>
              <a:t>Click		   then click Reset Password</a:t>
            </a:r>
            <a:endParaRPr lang="en-PH"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856" y="6028446"/>
            <a:ext cx="1086740" cy="691778"/>
          </a:xfrm>
          <a:prstGeom prst="rect">
            <a:avLst/>
          </a:prstGeom>
        </p:spPr>
      </p:pic>
      <p:sp>
        <p:nvSpPr>
          <p:cNvPr id="10" name="Rounded Rectangle 9"/>
          <p:cNvSpPr/>
          <p:nvPr/>
        </p:nvSpPr>
        <p:spPr>
          <a:xfrm>
            <a:off x="141667" y="2595273"/>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2246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448" y="425003"/>
            <a:ext cx="8139449" cy="5437480"/>
          </a:xfrm>
          <a:prstGeom prst="rect">
            <a:avLst/>
          </a:prstGeom>
        </p:spPr>
      </p:pic>
      <p:sp>
        <p:nvSpPr>
          <p:cNvPr id="3" name="Rounded Rectangle 2"/>
          <p:cNvSpPr/>
          <p:nvPr/>
        </p:nvSpPr>
        <p:spPr>
          <a:xfrm>
            <a:off x="3683359" y="2318197"/>
            <a:ext cx="2575774" cy="6568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ounded Rectangle 6"/>
          <p:cNvSpPr/>
          <p:nvPr/>
        </p:nvSpPr>
        <p:spPr>
          <a:xfrm>
            <a:off x="141667" y="256837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2" name="TextBox 1"/>
          <p:cNvSpPr txBox="1"/>
          <p:nvPr/>
        </p:nvSpPr>
        <p:spPr>
          <a:xfrm>
            <a:off x="5048898" y="2501153"/>
            <a:ext cx="1183342" cy="276999"/>
          </a:xfrm>
          <a:prstGeom prst="rect">
            <a:avLst/>
          </a:prstGeom>
          <a:solidFill>
            <a:schemeClr val="bg1">
              <a:lumMod val="95000"/>
            </a:schemeClr>
          </a:solidFill>
        </p:spPr>
        <p:txBody>
          <a:bodyPr wrap="square" rtlCol="0">
            <a:spAutoFit/>
          </a:bodyPr>
          <a:lstStyle/>
          <a:p>
            <a:r>
              <a:rPr lang="en-PH" sz="1200" dirty="0" smtClean="0"/>
              <a:t>password reset</a:t>
            </a:r>
            <a:endParaRPr lang="en-PH" sz="1200" dirty="0"/>
          </a:p>
        </p:txBody>
      </p:sp>
    </p:spTree>
    <p:extLst>
      <p:ext uri="{BB962C8B-B14F-4D97-AF65-F5344CB8AC3E}">
        <p14:creationId xmlns:p14="http://schemas.microsoft.com/office/powerpoint/2010/main" val="262984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0435" y="489397"/>
            <a:ext cx="8458578" cy="4764381"/>
          </a:xfrm>
          <a:prstGeom prst="rect">
            <a:avLst/>
          </a:prstGeom>
          <a:noFill/>
        </p:spPr>
        <p:txBody>
          <a:bodyPr wrap="square" rtlCol="0">
            <a:spAutoFit/>
          </a:bodyPr>
          <a:lstStyle/>
          <a:p>
            <a:pPr>
              <a:lnSpc>
                <a:spcPct val="115000"/>
              </a:lnSpc>
              <a:spcAft>
                <a:spcPts val="1000"/>
              </a:spcAft>
            </a:pPr>
            <a:r>
              <a:rPr lang="en-US" sz="6600" b="1" cap="small" dirty="0">
                <a:latin typeface="Calibri" panose="020F0502020204030204" pitchFamily="34" charset="0"/>
                <a:ea typeface="Calibri" panose="020F0502020204030204" pitchFamily="34" charset="0"/>
                <a:cs typeface="Times New Roman" panose="02020603050405020304" pitchFamily="18" charset="0"/>
              </a:rPr>
              <a:t>Preliminary Tasks Prior to BOSY Updating of Enrollment &amp; Learner Profile</a:t>
            </a:r>
            <a:endParaRPr lang="en-PH" sz="6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141667" y="2783530"/>
            <a:ext cx="2588655" cy="41686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2" action="ppaction://hlinksldjump"/>
              </a:rPr>
              <a:t>LIS WEBSITE</a:t>
            </a:r>
            <a:endParaRPr lang="en-PH" sz="1400" dirty="0" smtClean="0">
              <a:solidFill>
                <a:srgbClr val="FFFF00"/>
              </a:solidFill>
            </a:endParaRPr>
          </a:p>
          <a:p>
            <a:endParaRPr lang="en-PH" sz="500" dirty="0" smtClean="0"/>
          </a:p>
          <a:p>
            <a:r>
              <a:rPr lang="en-PH" sz="1400" dirty="0" smtClean="0">
                <a:hlinkClick r:id="rId3"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4"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5"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6"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7"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RESET PASSWORD</a:t>
            </a:r>
            <a:endParaRPr lang="en-PH" sz="1400" dirty="0" smtClean="0"/>
          </a:p>
          <a:p>
            <a:r>
              <a:rPr lang="en-PH" sz="1400" dirty="0" smtClean="0">
                <a:hlinkClick r:id="rId10" action="ppaction://hlinksldjump"/>
              </a:rPr>
              <a:t>GUIDELINE FOR BOSY UPDATING</a:t>
            </a:r>
            <a:endParaRPr lang="en-PH" sz="1400" dirty="0" smtClean="0"/>
          </a:p>
          <a:p>
            <a:r>
              <a:rPr lang="en-PH" sz="1400" dirty="0" smtClean="0">
                <a:hlinkClick r:id="rId11"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2"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3"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4" action="ppaction://hlinksldjump"/>
              </a:rPr>
              <a:t>SET ADVISER/</a:t>
            </a:r>
            <a:r>
              <a:rPr lang="en-PH" sz="1400" dirty="0" smtClean="0">
                <a:hlinkClick r:id="rId14"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5"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6"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7"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8" action="ppaction://hlinksldjump"/>
              </a:rPr>
              <a:t>UPDATING OF PROFILE/UN-ENROL</a:t>
            </a:r>
            <a:endParaRPr lang="en-PH" sz="1400" dirty="0" smtClean="0"/>
          </a:p>
          <a:p>
            <a:r>
              <a:rPr lang="en-PH" sz="1400" dirty="0" smtClean="0">
                <a:hlinkClick r:id="rId19"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00564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4101" y="0"/>
            <a:ext cx="9272789" cy="523220"/>
          </a:xfrm>
          <a:prstGeom prst="rect">
            <a:avLst/>
          </a:prstGeom>
          <a:noFill/>
        </p:spPr>
        <p:txBody>
          <a:bodyPr wrap="square" rtlCol="0">
            <a:spAutoFit/>
          </a:bodyPr>
          <a:lstStyle/>
          <a:p>
            <a:r>
              <a:rPr lang="en-PH" sz="2800" dirty="0" smtClean="0"/>
              <a:t>HOW TO CHANGE THE NAME OF SCHOOL REPRESENTATIVE</a:t>
            </a:r>
            <a:endParaRPr lang="en-PH" sz="2800" dirty="0"/>
          </a:p>
        </p:txBody>
      </p:sp>
      <p:sp>
        <p:nvSpPr>
          <p:cNvPr id="4" name="Rectangle 3"/>
          <p:cNvSpPr/>
          <p:nvPr/>
        </p:nvSpPr>
        <p:spPr>
          <a:xfrm>
            <a:off x="605307" y="579615"/>
            <a:ext cx="10998558" cy="5866991"/>
          </a:xfrm>
          <a:prstGeom prst="rect">
            <a:avLst/>
          </a:prstGeom>
        </p:spPr>
        <p:txBody>
          <a:bodyPr wrap="square">
            <a:spAutoFit/>
          </a:bodyPr>
          <a:lstStyle/>
          <a:p>
            <a:pPr>
              <a:lnSpc>
                <a:spcPct val="115000"/>
              </a:lnSpc>
              <a:spcAft>
                <a:spcPts val="1000"/>
              </a:spcAft>
            </a:pPr>
            <a:r>
              <a:rPr lang="en-US" sz="1600" u="sng" cap="small" dirty="0" smtClean="0">
                <a:latin typeface="Calibri" panose="020F0502020204030204" pitchFamily="34" charset="0"/>
                <a:ea typeface="Calibri" panose="020F0502020204030204" pitchFamily="34" charset="0"/>
                <a:cs typeface="Times New Roman" panose="02020603050405020304" pitchFamily="18" charset="0"/>
              </a:rPr>
              <a:t>Division </a:t>
            </a:r>
            <a:r>
              <a:rPr lang="en-US" sz="1600" u="sng" cap="small" dirty="0">
                <a:latin typeface="Calibri" panose="020F0502020204030204" pitchFamily="34" charset="0"/>
                <a:ea typeface="Calibri" panose="020F0502020204030204" pitchFamily="34" charset="0"/>
                <a:cs typeface="Times New Roman" panose="02020603050405020304" pitchFamily="18" charset="0"/>
              </a:rPr>
              <a:t>Planning Unit </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The Division Planning Unit in collaboration with the ICT Coordinator shall review the list of school users to ensure that all school heads including the newly appointed ones and those who have been transferred to another school are properly set up and provided with appropriate access rights in the system. Likewise access of outgoing school heads must be disabled in the system.</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School head accounts are identified with a “School Representative” user type in the EBEIS backend facility.  Hence, to view all school head accounts for a specific division, select “School Representative” from the drop-down list of User Type, then click on “View” to update the user profile of a specific school head. </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 school heads who have been transferred to another school, the following procedures shall be followed: </a:t>
            </a:r>
            <a:endParaRPr lang="en-PH"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the backend facility, retrieve the school head’s existing user account which would be the username from his/her previous school assignment. </a:t>
            </a:r>
            <a:endParaRPr lang="en-PH"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View account profile in the Account Detail page, then change the School/Office Information data to his/her new school assignment.</a:t>
            </a:r>
            <a:endParaRPr lang="en-PH"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Advise the school head to log into the LIS using his/her existing username and password which would likely be a username bearing his/her former school id. After successfully logging into the LIS, he/she must change his/her username to his/her email account (preferably deped.gov.ph, if they have already registered in the </a:t>
            </a: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DepEd</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email system) that uniquely identifies him/her. This automatically updates the school head’s username in the EBEIS. </a:t>
            </a:r>
            <a:endParaRPr lang="en-PH"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For school heads with multiple school assignments, a request shall be made through the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listrackermain@gmail.com</a:t>
            </a:r>
            <a:r>
              <a:rPr lang="en-US" sz="1600" dirty="0">
                <a:latin typeface="Calibri" panose="020F0502020204030204" pitchFamily="34" charset="0"/>
                <a:ea typeface="Calibri" panose="020F0502020204030204" pitchFamily="34" charset="0"/>
                <a:cs typeface="Times New Roman" panose="02020603050405020304" pitchFamily="18" charset="0"/>
              </a:rPr>
              <a:t> to set up the school head’s account to access his/her schools using only one account. The LIS Administration Group at the central office shall be responsible for setting up this account upon request. </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07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07" y="593352"/>
            <a:ext cx="10805375" cy="6166816"/>
          </a:xfrm>
          <a:prstGeom prst="rect">
            <a:avLst/>
          </a:prstGeom>
        </p:spPr>
        <p:txBody>
          <a:bodyPr wrap="square">
            <a:spAutoFit/>
          </a:bodyPr>
          <a:lstStyle/>
          <a:p>
            <a:pPr>
              <a:lnSpc>
                <a:spcPct val="115000"/>
              </a:lnSpc>
              <a:spcAft>
                <a:spcPts val="1000"/>
              </a:spcAft>
            </a:pPr>
            <a:r>
              <a:rPr lang="en-US" sz="1600" u="sng" cap="small" dirty="0">
                <a:latin typeface="Calibri" panose="020F0502020204030204" pitchFamily="34" charset="0"/>
                <a:ea typeface="Calibri" panose="020F0502020204030204" pitchFamily="34" charset="0"/>
                <a:cs typeface="Times New Roman" panose="02020603050405020304" pitchFamily="18" charset="0"/>
              </a:rPr>
              <a:t>School Level Review of Users and List of Classes</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At the school level, the School Head and/or the designated School ICT Coordinator/LIS-EBEIS Coordinator shall review and update the list of class advisers for SY 2014. </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 the new Class Adviser personnel, a personnel record shall be created including a default user account. In the </a:t>
            </a:r>
            <a:r>
              <a:rPr lang="en-US" sz="1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interim</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new class advisers shall be created through the List of Classes-Set Adviser facility. After the personnel record is created, the personnel is assigned to the class and a default username in the format of </a:t>
            </a: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school_id</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“_” + initial letters of first name and middle name + last name + last 2 digits of current SY (e.g. Personnel Name is Maria Antonio Flores for school id 301265, the default username is 301265_maflores14). A default password that is the same as the username is also created. The individual personnel may change his/her username and password. It is advised to use the individual’s email account (preferably the deped.gov.ph, if he/she had been registered to the </a:t>
            </a: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DepEd</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email system).       </a:t>
            </a:r>
            <a:endParaRPr lang="en-PH"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User accounts of outgoing (separated or retired) Class Advisers and volunteer teachers shall be disabled.</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As a system policy, volunteer teachers who were assigned as Class Advisers shall not be registered in the LIS. Classes that are being handled by a volunteer teacher must be registered under the name and account of the nationally funded school head/teacher-in-charge.  </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The School Heads in collaboration with their School ICT Coordinators shall review the list of classes and class advisers for the SY 2014-2015. Classes from the previous school year (i.e. SY 2013) have been imported to the new school year, SY 2014.   </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Review the List of Classes with the section names, grade/s offering and assign the Class Adviser. Change class definition, remove class or add additional class to a grade level as necessary. </a:t>
            </a:r>
            <a:endParaRPr lang="en-PH"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In addition, if the class is part of a shifting schedule that is being implemented by the school, the appropriate data on shift (i.e. 1</a:t>
            </a:r>
            <a:r>
              <a:rPr lang="en-US" sz="1600" baseline="30000" dirty="0">
                <a:latin typeface="Calibri" panose="020F0502020204030204" pitchFamily="34" charset="0"/>
                <a:ea typeface="Calibri" panose="020F0502020204030204" pitchFamily="34" charset="0"/>
                <a:cs typeface="Times New Roman" panose="02020603050405020304" pitchFamily="18" charset="0"/>
              </a:rPr>
              <a:t>st</a:t>
            </a:r>
            <a:r>
              <a:rPr lang="en-US" sz="1600" dirty="0">
                <a:latin typeface="Calibri" panose="020F0502020204030204" pitchFamily="34" charset="0"/>
                <a:ea typeface="Calibri" panose="020F0502020204030204" pitchFamily="34" charset="0"/>
                <a:cs typeface="Times New Roman" panose="02020603050405020304" pitchFamily="18" charset="0"/>
              </a:rPr>
              <a:t> Shift, 2</a:t>
            </a:r>
            <a:r>
              <a:rPr lang="en-US" sz="1600" baseline="30000" dirty="0">
                <a:latin typeface="Calibri" panose="020F0502020204030204" pitchFamily="34" charset="0"/>
                <a:ea typeface="Calibri" panose="020F0502020204030204" pitchFamily="34" charset="0"/>
                <a:cs typeface="Times New Roman" panose="02020603050405020304" pitchFamily="18" charset="0"/>
              </a:rPr>
              <a:t>nd</a:t>
            </a:r>
            <a:r>
              <a:rPr lang="en-US" sz="1600" dirty="0">
                <a:latin typeface="Calibri" panose="020F0502020204030204" pitchFamily="34" charset="0"/>
                <a:ea typeface="Calibri" panose="020F0502020204030204" pitchFamily="34" charset="0"/>
                <a:cs typeface="Times New Roman" panose="02020603050405020304" pitchFamily="18" charset="0"/>
              </a:rPr>
              <a:t> Shift, 3</a:t>
            </a:r>
            <a:r>
              <a:rPr lang="en-US" sz="16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600" dirty="0">
                <a:latin typeface="Calibri" panose="020F0502020204030204" pitchFamily="34" charset="0"/>
                <a:ea typeface="Calibri" panose="020F0502020204030204" pitchFamily="34" charset="0"/>
                <a:cs typeface="Times New Roman" panose="02020603050405020304" pitchFamily="18" charset="0"/>
              </a:rPr>
              <a:t> Shift, 4</a:t>
            </a:r>
            <a:r>
              <a:rPr lang="en-US" sz="16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600" dirty="0">
                <a:latin typeface="Calibri" panose="020F0502020204030204" pitchFamily="34" charset="0"/>
                <a:ea typeface="Calibri" panose="020F0502020204030204" pitchFamily="34" charset="0"/>
                <a:cs typeface="Times New Roman" panose="02020603050405020304" pitchFamily="18" charset="0"/>
              </a:rPr>
              <a:t> Shift) must be defined as an attribute of the Class.  </a:t>
            </a:r>
            <a:endParaRPr lang="en-PH"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33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262" y="217117"/>
            <a:ext cx="9144000" cy="5088979"/>
          </a:xfrm>
          <a:prstGeom prst="rect">
            <a:avLst/>
          </a:prstGeom>
        </p:spPr>
      </p:pic>
      <p:sp>
        <p:nvSpPr>
          <p:cNvPr id="3" name="Rounded Rectangle 2"/>
          <p:cNvSpPr/>
          <p:nvPr/>
        </p:nvSpPr>
        <p:spPr>
          <a:xfrm>
            <a:off x="11320530" y="283335"/>
            <a:ext cx="244698" cy="3219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10740980" y="1558344"/>
            <a:ext cx="1094705" cy="369332"/>
          </a:xfrm>
          <a:prstGeom prst="rect">
            <a:avLst/>
          </a:prstGeom>
          <a:noFill/>
        </p:spPr>
        <p:txBody>
          <a:bodyPr wrap="square" rtlCol="0">
            <a:spAutoFit/>
          </a:bodyPr>
          <a:lstStyle/>
          <a:p>
            <a:r>
              <a:rPr lang="en-PH" dirty="0" smtClean="0"/>
              <a:t>Click here</a:t>
            </a:r>
            <a:endParaRPr lang="en-PH" dirty="0"/>
          </a:p>
        </p:txBody>
      </p:sp>
      <p:cxnSp>
        <p:nvCxnSpPr>
          <p:cNvPr id="6" name="Straight Arrow Connector 5"/>
          <p:cNvCxnSpPr/>
          <p:nvPr/>
        </p:nvCxnSpPr>
        <p:spPr>
          <a:xfrm>
            <a:off x="11423561" y="463639"/>
            <a:ext cx="141667" cy="1094705"/>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06085" y="5602310"/>
            <a:ext cx="7959143" cy="830997"/>
          </a:xfrm>
          <a:prstGeom prst="rect">
            <a:avLst/>
          </a:prstGeom>
          <a:noFill/>
        </p:spPr>
        <p:txBody>
          <a:bodyPr wrap="square" rtlCol="0">
            <a:spAutoFit/>
          </a:bodyPr>
          <a:lstStyle/>
          <a:p>
            <a:r>
              <a:rPr lang="en-PH" sz="2400" dirty="0" smtClean="0"/>
              <a:t>After Managing or Updating the Personnel Account, go to Learner Information System Dashboard follow the </a:t>
            </a:r>
            <a:r>
              <a:rPr lang="en-PH" sz="2400" b="1" dirty="0" smtClean="0"/>
              <a:t>big Arrow</a:t>
            </a:r>
            <a:endParaRPr lang="en-PH" sz="2400" b="1" dirty="0"/>
          </a:p>
        </p:txBody>
      </p:sp>
      <p:sp>
        <p:nvSpPr>
          <p:cNvPr id="8" name="Right Arrow 7"/>
          <p:cNvSpPr/>
          <p:nvPr/>
        </p:nvSpPr>
        <p:spPr>
          <a:xfrm rot="20440809">
            <a:off x="8409904" y="1455313"/>
            <a:ext cx="1249251" cy="746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ounded Rectangle 8"/>
          <p:cNvSpPr/>
          <p:nvPr/>
        </p:nvSpPr>
        <p:spPr>
          <a:xfrm>
            <a:off x="141667" y="3227286"/>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33438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473" y="561110"/>
            <a:ext cx="9182637" cy="4886654"/>
          </a:xfrm>
          <a:prstGeom prst="rect">
            <a:avLst/>
          </a:prstGeom>
        </p:spPr>
      </p:pic>
      <p:sp>
        <p:nvSpPr>
          <p:cNvPr id="3" name="Rounded Rectangle 2"/>
          <p:cNvSpPr/>
          <p:nvPr/>
        </p:nvSpPr>
        <p:spPr>
          <a:xfrm>
            <a:off x="141667" y="3227285"/>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90840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96" y="405013"/>
            <a:ext cx="8372474" cy="4295776"/>
          </a:xfrm>
          <a:prstGeom prst="rect">
            <a:avLst/>
          </a:prstGeom>
        </p:spPr>
      </p:pic>
      <p:sp>
        <p:nvSpPr>
          <p:cNvPr id="4" name="TextBox 3"/>
          <p:cNvSpPr txBox="1"/>
          <p:nvPr/>
        </p:nvSpPr>
        <p:spPr>
          <a:xfrm>
            <a:off x="3709115" y="4932608"/>
            <a:ext cx="7186412" cy="1384995"/>
          </a:xfrm>
          <a:prstGeom prst="rect">
            <a:avLst/>
          </a:prstGeom>
          <a:noFill/>
        </p:spPr>
        <p:txBody>
          <a:bodyPr wrap="square" rtlCol="0">
            <a:spAutoFit/>
          </a:bodyPr>
          <a:lstStyle/>
          <a:p>
            <a:r>
              <a:rPr lang="en-PH" sz="2800" dirty="0" smtClean="0"/>
              <a:t>CLICK LIST OF CLASSES TO DISPLAY THE LIST OF CLASSES FOR SY 2014-2015, AUTOMATICALLY IMPORTED THE CLASSES LAST SY 2013-2014</a:t>
            </a:r>
            <a:endParaRPr lang="en-PH" sz="2800" dirty="0"/>
          </a:p>
        </p:txBody>
      </p:sp>
      <p:sp>
        <p:nvSpPr>
          <p:cNvPr id="5" name="Rounded Rectangle 4"/>
          <p:cNvSpPr/>
          <p:nvPr/>
        </p:nvSpPr>
        <p:spPr>
          <a:xfrm>
            <a:off x="141667" y="3227287"/>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3829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493825"/>
            <a:ext cx="9211547" cy="5478375"/>
          </a:xfrm>
          <a:prstGeom prst="rect">
            <a:avLst/>
          </a:prstGeom>
        </p:spPr>
      </p:pic>
      <p:sp>
        <p:nvSpPr>
          <p:cNvPr id="4" name="TextBox 3"/>
          <p:cNvSpPr txBox="1"/>
          <p:nvPr/>
        </p:nvSpPr>
        <p:spPr>
          <a:xfrm>
            <a:off x="5319732" y="5781478"/>
            <a:ext cx="5293217" cy="584775"/>
          </a:xfrm>
          <a:prstGeom prst="rect">
            <a:avLst/>
          </a:prstGeom>
          <a:noFill/>
        </p:spPr>
        <p:txBody>
          <a:bodyPr wrap="square" rtlCol="0">
            <a:spAutoFit/>
          </a:bodyPr>
          <a:lstStyle/>
          <a:p>
            <a:r>
              <a:rPr lang="en-PH" sz="3200" b="1" dirty="0" smtClean="0"/>
              <a:t>LIST OF CLASSES PAGE</a:t>
            </a:r>
            <a:endParaRPr lang="en-PH" sz="3200" b="1" dirty="0"/>
          </a:p>
        </p:txBody>
      </p:sp>
      <p:sp>
        <p:nvSpPr>
          <p:cNvPr id="5" name="Rounded Rectangle 4"/>
          <p:cNvSpPr/>
          <p:nvPr/>
        </p:nvSpPr>
        <p:spPr>
          <a:xfrm>
            <a:off x="141667" y="3213835"/>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922333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202" y="622615"/>
            <a:ext cx="8838059" cy="4799392"/>
          </a:xfrm>
          <a:prstGeom prst="rect">
            <a:avLst/>
          </a:prstGeom>
        </p:spPr>
      </p:pic>
      <p:sp>
        <p:nvSpPr>
          <p:cNvPr id="3" name="TextBox 2"/>
          <p:cNvSpPr txBox="1"/>
          <p:nvPr/>
        </p:nvSpPr>
        <p:spPr>
          <a:xfrm>
            <a:off x="3541690" y="90152"/>
            <a:ext cx="6812924" cy="523220"/>
          </a:xfrm>
          <a:prstGeom prst="rect">
            <a:avLst/>
          </a:prstGeom>
          <a:noFill/>
        </p:spPr>
        <p:txBody>
          <a:bodyPr wrap="square" rtlCol="0">
            <a:spAutoFit/>
          </a:bodyPr>
          <a:lstStyle/>
          <a:p>
            <a:r>
              <a:rPr lang="en-PH" sz="2800" b="1" dirty="0" smtClean="0"/>
              <a:t>CREATING A CLASS OR SECTION</a:t>
            </a:r>
            <a:endParaRPr lang="en-PH" sz="2800" b="1" dirty="0"/>
          </a:p>
        </p:txBody>
      </p:sp>
      <p:sp>
        <p:nvSpPr>
          <p:cNvPr id="4" name="Up Arrow 3"/>
          <p:cNvSpPr/>
          <p:nvPr/>
        </p:nvSpPr>
        <p:spPr>
          <a:xfrm>
            <a:off x="9736428" y="2253803"/>
            <a:ext cx="425003" cy="4636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4855335" y="5499279"/>
            <a:ext cx="5306096" cy="369332"/>
          </a:xfrm>
          <a:prstGeom prst="rect">
            <a:avLst/>
          </a:prstGeom>
          <a:noFill/>
        </p:spPr>
        <p:txBody>
          <a:bodyPr wrap="square" rtlCol="0">
            <a:spAutoFit/>
          </a:bodyPr>
          <a:lstStyle/>
          <a:p>
            <a:r>
              <a:rPr lang="en-PH" dirty="0" smtClean="0"/>
              <a:t>CLICK CREATE A CLASS</a:t>
            </a:r>
            <a:endParaRPr lang="en-PH" dirty="0"/>
          </a:p>
        </p:txBody>
      </p:sp>
      <p:sp>
        <p:nvSpPr>
          <p:cNvPr id="6" name="Rounded Rectangle 5"/>
          <p:cNvSpPr/>
          <p:nvPr/>
        </p:nvSpPr>
        <p:spPr>
          <a:xfrm>
            <a:off x="141667" y="3442441"/>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45327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962" y="193183"/>
            <a:ext cx="8139449" cy="739999"/>
          </a:xfrm>
        </p:spPr>
        <p:txBody>
          <a:bodyPr>
            <a:normAutofit/>
          </a:bodyPr>
          <a:lstStyle/>
          <a:p>
            <a:r>
              <a:rPr lang="en-PH" dirty="0" smtClean="0"/>
              <a:t>LOGIN PAGE</a:t>
            </a:r>
            <a:endParaRPr lang="en-P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12" y="1096145"/>
            <a:ext cx="8611799" cy="5448300"/>
          </a:xfrm>
          <a:prstGeom prst="rect">
            <a:avLst/>
          </a:prstGeom>
        </p:spPr>
      </p:pic>
      <p:sp>
        <p:nvSpPr>
          <p:cNvPr id="6" name="TextBox 5"/>
          <p:cNvSpPr txBox="1"/>
          <p:nvPr/>
        </p:nvSpPr>
        <p:spPr>
          <a:xfrm>
            <a:off x="3618962" y="1804358"/>
            <a:ext cx="3218840" cy="4031873"/>
          </a:xfrm>
          <a:prstGeom prst="rect">
            <a:avLst/>
          </a:prstGeom>
          <a:noFill/>
        </p:spPr>
        <p:txBody>
          <a:bodyPr wrap="square" rtlCol="0">
            <a:spAutoFit/>
          </a:bodyPr>
          <a:lstStyle/>
          <a:p>
            <a:r>
              <a:rPr lang="en-PH" sz="3200" dirty="0" smtClean="0"/>
              <a:t>Type username and password of school account (if you forgot your username and password, request reset to your planning officer)</a:t>
            </a:r>
            <a:endParaRPr lang="en-PH" sz="3200" dirty="0"/>
          </a:p>
        </p:txBody>
      </p:sp>
      <p:sp>
        <p:nvSpPr>
          <p:cNvPr id="7" name="Rounded Rectangle 6"/>
          <p:cNvSpPr/>
          <p:nvPr/>
        </p:nvSpPr>
        <p:spPr>
          <a:xfrm>
            <a:off x="141667" y="82026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537110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905" y="214782"/>
            <a:ext cx="9247095" cy="5810250"/>
          </a:xfrm>
          <a:prstGeom prst="rect">
            <a:avLst/>
          </a:prstGeom>
        </p:spPr>
      </p:pic>
      <p:sp>
        <p:nvSpPr>
          <p:cNvPr id="3" name="TextBox 2"/>
          <p:cNvSpPr txBox="1"/>
          <p:nvPr/>
        </p:nvSpPr>
        <p:spPr>
          <a:xfrm>
            <a:off x="4706472" y="3193961"/>
            <a:ext cx="6433754" cy="2246769"/>
          </a:xfrm>
          <a:prstGeom prst="rect">
            <a:avLst/>
          </a:prstGeom>
          <a:noFill/>
        </p:spPr>
        <p:txBody>
          <a:bodyPr wrap="square" rtlCol="0">
            <a:spAutoFit/>
          </a:bodyPr>
          <a:lstStyle/>
          <a:p>
            <a:r>
              <a:rPr lang="en-PH" sz="2800" dirty="0" smtClean="0"/>
              <a:t>TYPE THE NAME OF SECTION AND CLICK THE GRADE LEVEL, DO NOT CLICK 2 OR MORE GRADE LEVEL THEN CLICK </a:t>
            </a:r>
            <a:r>
              <a:rPr lang="en-PH" sz="2800" b="1" dirty="0" smtClean="0">
                <a:solidFill>
                  <a:srgbClr val="0070C0"/>
                </a:solidFill>
              </a:rPr>
              <a:t>SAVE </a:t>
            </a:r>
            <a:r>
              <a:rPr lang="en-PH" sz="2800" dirty="0" smtClean="0"/>
              <a:t>TO CREATE CLASS/SECTION MANGO IN KINDER</a:t>
            </a:r>
            <a:endParaRPr lang="en-PH" sz="2800" dirty="0"/>
          </a:p>
        </p:txBody>
      </p:sp>
      <p:sp>
        <p:nvSpPr>
          <p:cNvPr id="4" name="Rounded Rectangle 3"/>
          <p:cNvSpPr/>
          <p:nvPr/>
        </p:nvSpPr>
        <p:spPr>
          <a:xfrm>
            <a:off x="141667" y="3442436"/>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173032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588" y="588873"/>
            <a:ext cx="9017232" cy="4752975"/>
          </a:xfrm>
          <a:prstGeom prst="rect">
            <a:avLst/>
          </a:prstGeom>
        </p:spPr>
      </p:pic>
      <p:sp>
        <p:nvSpPr>
          <p:cNvPr id="3" name="TextBox 2"/>
          <p:cNvSpPr txBox="1"/>
          <p:nvPr/>
        </p:nvSpPr>
        <p:spPr>
          <a:xfrm>
            <a:off x="3193961" y="1506828"/>
            <a:ext cx="2601533" cy="369332"/>
          </a:xfrm>
          <a:prstGeom prst="rect">
            <a:avLst/>
          </a:prstGeom>
          <a:noFill/>
        </p:spPr>
        <p:txBody>
          <a:bodyPr wrap="square" rtlCol="0">
            <a:spAutoFit/>
          </a:bodyPr>
          <a:lstStyle/>
          <a:p>
            <a:r>
              <a:rPr lang="en-PH" dirty="0" smtClean="0">
                <a:solidFill>
                  <a:srgbClr val="0070C0"/>
                </a:solidFill>
              </a:rPr>
              <a:t>Section Mango is created</a:t>
            </a:r>
            <a:endParaRPr lang="en-PH" dirty="0">
              <a:solidFill>
                <a:srgbClr val="0070C0"/>
              </a:solidFill>
            </a:endParaRPr>
          </a:p>
        </p:txBody>
      </p:sp>
      <p:sp>
        <p:nvSpPr>
          <p:cNvPr id="4" name="Rounded Rectangle 3"/>
          <p:cNvSpPr/>
          <p:nvPr/>
        </p:nvSpPr>
        <p:spPr>
          <a:xfrm>
            <a:off x="141667" y="3455888"/>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6" name="TextBox 5"/>
          <p:cNvSpPr txBox="1"/>
          <p:nvPr/>
        </p:nvSpPr>
        <p:spPr>
          <a:xfrm>
            <a:off x="6118412" y="3455888"/>
            <a:ext cx="5378823" cy="1815882"/>
          </a:xfrm>
          <a:prstGeom prst="rect">
            <a:avLst/>
          </a:prstGeom>
          <a:noFill/>
        </p:spPr>
        <p:txBody>
          <a:bodyPr wrap="square" rtlCol="0">
            <a:spAutoFit/>
          </a:bodyPr>
          <a:lstStyle/>
          <a:p>
            <a:r>
              <a:rPr lang="en-PH" sz="2800" dirty="0" smtClean="0"/>
              <a:t>IF YOU NOTICE THAT YOU HAVE CREATED 2 MORE </a:t>
            </a:r>
            <a:r>
              <a:rPr lang="en-PH" sz="2800" dirty="0" err="1" smtClean="0"/>
              <a:t>MORE</a:t>
            </a:r>
            <a:r>
              <a:rPr lang="en-PH" sz="2800" dirty="0" smtClean="0"/>
              <a:t> CLASSES, THIS IS BECAUSE OF BAD GATEWAY, YOU MUST REMOVE IT</a:t>
            </a:r>
            <a:endParaRPr lang="en-PH" sz="2800" dirty="0"/>
          </a:p>
        </p:txBody>
      </p:sp>
    </p:spTree>
    <p:extLst>
      <p:ext uri="{BB962C8B-B14F-4D97-AF65-F5344CB8AC3E}">
        <p14:creationId xmlns:p14="http://schemas.microsoft.com/office/powerpoint/2010/main" val="288403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473" y="746304"/>
            <a:ext cx="9157952" cy="4752975"/>
          </a:xfrm>
          <a:prstGeom prst="rect">
            <a:avLst/>
          </a:prstGeom>
        </p:spPr>
      </p:pic>
      <p:sp>
        <p:nvSpPr>
          <p:cNvPr id="3" name="TextBox 2"/>
          <p:cNvSpPr txBox="1"/>
          <p:nvPr/>
        </p:nvSpPr>
        <p:spPr>
          <a:xfrm>
            <a:off x="3541690" y="90152"/>
            <a:ext cx="6812924" cy="523220"/>
          </a:xfrm>
          <a:prstGeom prst="rect">
            <a:avLst/>
          </a:prstGeom>
          <a:noFill/>
        </p:spPr>
        <p:txBody>
          <a:bodyPr wrap="square" rtlCol="0">
            <a:spAutoFit/>
          </a:bodyPr>
          <a:lstStyle/>
          <a:p>
            <a:r>
              <a:rPr lang="en-PH" sz="2800" b="1" dirty="0" smtClean="0"/>
              <a:t>REMOVING A CLASS OR SECTION</a:t>
            </a:r>
            <a:endParaRPr lang="en-PH" sz="2800" b="1" dirty="0"/>
          </a:p>
        </p:txBody>
      </p:sp>
      <p:sp>
        <p:nvSpPr>
          <p:cNvPr id="5" name="TextBox 4"/>
          <p:cNvSpPr txBox="1"/>
          <p:nvPr/>
        </p:nvSpPr>
        <p:spPr>
          <a:xfrm>
            <a:off x="3915177" y="5499279"/>
            <a:ext cx="7598536" cy="646331"/>
          </a:xfrm>
          <a:prstGeom prst="rect">
            <a:avLst/>
          </a:prstGeom>
          <a:noFill/>
        </p:spPr>
        <p:txBody>
          <a:bodyPr wrap="square" rtlCol="0">
            <a:spAutoFit/>
          </a:bodyPr>
          <a:lstStyle/>
          <a:p>
            <a:r>
              <a:rPr lang="en-PH" dirty="0" smtClean="0"/>
              <a:t>IN THE LIST OF CLASSES, CLICK THE INVERTED </a:t>
            </a:r>
            <a:r>
              <a:rPr lang="en-PH" dirty="0" smtClean="0"/>
              <a:t>TRIANGLE </a:t>
            </a:r>
            <a:r>
              <a:rPr lang="en-PH" dirty="0" smtClean="0"/>
              <a:t>OR THE LISTDOWN MENU, SELECT REMOVE CLASS</a:t>
            </a:r>
            <a:endParaRPr lang="en-PH" dirty="0"/>
          </a:p>
        </p:txBody>
      </p:sp>
      <p:sp>
        <p:nvSpPr>
          <p:cNvPr id="7" name="TextBox 6"/>
          <p:cNvSpPr txBox="1"/>
          <p:nvPr/>
        </p:nvSpPr>
        <p:spPr>
          <a:xfrm>
            <a:off x="5347415" y="3587445"/>
            <a:ext cx="1326524" cy="369332"/>
          </a:xfrm>
          <a:prstGeom prst="rect">
            <a:avLst/>
          </a:prstGeom>
          <a:noFill/>
        </p:spPr>
        <p:txBody>
          <a:bodyPr wrap="square" rtlCol="0">
            <a:spAutoFit/>
          </a:bodyPr>
          <a:lstStyle/>
          <a:p>
            <a:r>
              <a:rPr lang="en-PH" dirty="0" smtClean="0"/>
              <a:t>Click Here</a:t>
            </a:r>
            <a:endParaRPr lang="en-PH"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473" y="1385084"/>
            <a:ext cx="2526942" cy="3390900"/>
          </a:xfrm>
          <a:prstGeom prst="rect">
            <a:avLst/>
          </a:prstGeom>
        </p:spPr>
      </p:pic>
      <p:sp>
        <p:nvSpPr>
          <p:cNvPr id="4" name="Up Arrow 3"/>
          <p:cNvSpPr/>
          <p:nvPr/>
        </p:nvSpPr>
        <p:spPr>
          <a:xfrm rot="18519474">
            <a:off x="5005273" y="2996440"/>
            <a:ext cx="234427" cy="6785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ounded Rectangle 8"/>
          <p:cNvSpPr/>
          <p:nvPr/>
        </p:nvSpPr>
        <p:spPr>
          <a:xfrm>
            <a:off x="141667" y="3671040"/>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86927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271" y="578610"/>
            <a:ext cx="8776368" cy="4438650"/>
          </a:xfrm>
          <a:prstGeom prst="rect">
            <a:avLst/>
          </a:prstGeom>
        </p:spPr>
      </p:pic>
      <p:sp>
        <p:nvSpPr>
          <p:cNvPr id="3" name="Rounded Rectangle 2"/>
          <p:cNvSpPr/>
          <p:nvPr/>
        </p:nvSpPr>
        <p:spPr>
          <a:xfrm>
            <a:off x="141667" y="367104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5" name="Left Arrow 4"/>
          <p:cNvSpPr/>
          <p:nvPr/>
        </p:nvSpPr>
        <p:spPr>
          <a:xfrm>
            <a:off x="4800600" y="1358153"/>
            <a:ext cx="1869141" cy="484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PLEASE READ</a:t>
            </a:r>
            <a:endParaRPr lang="en-PH" dirty="0"/>
          </a:p>
        </p:txBody>
      </p:sp>
    </p:spTree>
    <p:extLst>
      <p:ext uri="{BB962C8B-B14F-4D97-AF65-F5344CB8AC3E}">
        <p14:creationId xmlns:p14="http://schemas.microsoft.com/office/powerpoint/2010/main" val="331520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22" y="938145"/>
            <a:ext cx="8404268" cy="4286250"/>
          </a:xfrm>
          <a:prstGeom prst="rect">
            <a:avLst/>
          </a:prstGeom>
        </p:spPr>
      </p:pic>
      <p:sp>
        <p:nvSpPr>
          <p:cNvPr id="2" name="TextBox 1"/>
          <p:cNvSpPr txBox="1"/>
          <p:nvPr/>
        </p:nvSpPr>
        <p:spPr>
          <a:xfrm>
            <a:off x="2662518" y="244699"/>
            <a:ext cx="9386047" cy="584775"/>
          </a:xfrm>
          <a:prstGeom prst="rect">
            <a:avLst/>
          </a:prstGeom>
          <a:noFill/>
        </p:spPr>
        <p:txBody>
          <a:bodyPr wrap="square" rtlCol="0">
            <a:spAutoFit/>
          </a:bodyPr>
          <a:lstStyle/>
          <a:p>
            <a:r>
              <a:rPr lang="en-PH" sz="3200" dirty="0" smtClean="0"/>
              <a:t>SET CLASS </a:t>
            </a:r>
            <a:r>
              <a:rPr lang="en-PH" sz="3200" dirty="0" smtClean="0"/>
              <a:t>ADVISER </a:t>
            </a:r>
            <a:r>
              <a:rPr lang="en-PH" sz="3200" dirty="0" smtClean="0"/>
              <a:t>IN A </a:t>
            </a:r>
            <a:r>
              <a:rPr lang="en-PH" sz="3200" dirty="0" smtClean="0"/>
              <a:t>SECTION / ADD PERSONNEL</a:t>
            </a:r>
            <a:endParaRPr lang="en-PH" sz="3200" dirty="0"/>
          </a:p>
        </p:txBody>
      </p:sp>
      <p:sp>
        <p:nvSpPr>
          <p:cNvPr id="5" name="TextBox 4"/>
          <p:cNvSpPr txBox="1"/>
          <p:nvPr/>
        </p:nvSpPr>
        <p:spPr>
          <a:xfrm>
            <a:off x="2662518" y="4962785"/>
            <a:ext cx="8361797" cy="954107"/>
          </a:xfrm>
          <a:prstGeom prst="rect">
            <a:avLst/>
          </a:prstGeom>
          <a:noFill/>
        </p:spPr>
        <p:txBody>
          <a:bodyPr wrap="square" rtlCol="0">
            <a:spAutoFit/>
          </a:bodyPr>
          <a:lstStyle/>
          <a:p>
            <a:r>
              <a:rPr lang="en-PH" sz="2800" dirty="0" smtClean="0"/>
              <a:t>Select a section to set an adviser, click the </a:t>
            </a:r>
            <a:r>
              <a:rPr lang="en-PH" sz="2800" dirty="0" err="1" smtClean="0"/>
              <a:t>dropdownlist</a:t>
            </a:r>
            <a:r>
              <a:rPr lang="en-PH" sz="2800" dirty="0" smtClean="0"/>
              <a:t>, Click Class Settings</a:t>
            </a:r>
            <a:endParaRPr lang="en-PH" sz="2800" dirty="0"/>
          </a:p>
        </p:txBody>
      </p:sp>
      <p:sp>
        <p:nvSpPr>
          <p:cNvPr id="7" name="Left Arrow 6"/>
          <p:cNvSpPr/>
          <p:nvPr/>
        </p:nvSpPr>
        <p:spPr>
          <a:xfrm>
            <a:off x="4580901" y="3173534"/>
            <a:ext cx="1854558" cy="3606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Dropdown List</a:t>
            </a:r>
            <a:endParaRPr lang="en-PH" dirty="0"/>
          </a:p>
        </p:txBody>
      </p:sp>
      <p:sp>
        <p:nvSpPr>
          <p:cNvPr id="8" name="Rounded Rectangle 7"/>
          <p:cNvSpPr/>
          <p:nvPr/>
        </p:nvSpPr>
        <p:spPr>
          <a:xfrm>
            <a:off x="141667" y="3886194"/>
            <a:ext cx="2588655" cy="38409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99196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669" y="458321"/>
            <a:ext cx="8562975" cy="5753100"/>
          </a:xfrm>
          <a:prstGeom prst="rect">
            <a:avLst/>
          </a:prstGeom>
        </p:spPr>
      </p:pic>
      <p:sp>
        <p:nvSpPr>
          <p:cNvPr id="3" name="TextBox 2"/>
          <p:cNvSpPr txBox="1"/>
          <p:nvPr/>
        </p:nvSpPr>
        <p:spPr>
          <a:xfrm>
            <a:off x="7323724" y="3073261"/>
            <a:ext cx="2743200" cy="523220"/>
          </a:xfrm>
          <a:prstGeom prst="rect">
            <a:avLst/>
          </a:prstGeom>
          <a:noFill/>
        </p:spPr>
        <p:txBody>
          <a:bodyPr wrap="square" rtlCol="0">
            <a:spAutoFit/>
          </a:bodyPr>
          <a:lstStyle/>
          <a:p>
            <a:r>
              <a:rPr lang="en-PH" sz="2800" dirty="0" smtClean="0"/>
              <a:t>Click Set Adviser</a:t>
            </a:r>
            <a:endParaRPr lang="en-PH" sz="2800" dirty="0"/>
          </a:p>
        </p:txBody>
      </p:sp>
      <p:sp>
        <p:nvSpPr>
          <p:cNvPr id="4" name="Rounded Rectangle 3"/>
          <p:cNvSpPr/>
          <p:nvPr/>
        </p:nvSpPr>
        <p:spPr>
          <a:xfrm>
            <a:off x="141667" y="3886193"/>
            <a:ext cx="2588655" cy="41686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874828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328" y="127387"/>
            <a:ext cx="8400065" cy="5762625"/>
          </a:xfrm>
          <a:prstGeom prst="rect">
            <a:avLst/>
          </a:prstGeom>
        </p:spPr>
      </p:pic>
      <p:sp>
        <p:nvSpPr>
          <p:cNvPr id="4" name="TextBox 3"/>
          <p:cNvSpPr txBox="1"/>
          <p:nvPr/>
        </p:nvSpPr>
        <p:spPr>
          <a:xfrm>
            <a:off x="3202203" y="3229757"/>
            <a:ext cx="3747753" cy="1200329"/>
          </a:xfrm>
          <a:prstGeom prst="rect">
            <a:avLst/>
          </a:prstGeom>
          <a:noFill/>
        </p:spPr>
        <p:txBody>
          <a:bodyPr wrap="square" rtlCol="0">
            <a:spAutoFit/>
          </a:bodyPr>
          <a:lstStyle/>
          <a:p>
            <a:r>
              <a:rPr lang="en-PH" dirty="0" smtClean="0"/>
              <a:t>USE THIS IF YOU HAVE EXISTING PERSONNEL, JUST TYPE THE FIRSTNAME AND </a:t>
            </a:r>
            <a:r>
              <a:rPr lang="en-PH" dirty="0" smtClean="0"/>
              <a:t>LASTNAME THEN CLICK SEARCH</a:t>
            </a:r>
            <a:endParaRPr lang="en-PH" dirty="0"/>
          </a:p>
        </p:txBody>
      </p:sp>
      <p:sp>
        <p:nvSpPr>
          <p:cNvPr id="5" name="TextBox 4"/>
          <p:cNvSpPr txBox="1"/>
          <p:nvPr/>
        </p:nvSpPr>
        <p:spPr>
          <a:xfrm>
            <a:off x="6403457" y="5595874"/>
            <a:ext cx="3747753" cy="1200329"/>
          </a:xfrm>
          <a:prstGeom prst="rect">
            <a:avLst/>
          </a:prstGeom>
          <a:noFill/>
        </p:spPr>
        <p:txBody>
          <a:bodyPr wrap="square" rtlCol="0">
            <a:spAutoFit/>
          </a:bodyPr>
          <a:lstStyle/>
          <a:p>
            <a:r>
              <a:rPr lang="en-PH" dirty="0" smtClean="0"/>
              <a:t>USE THIS IF YOU WANT TO CREATE A NEW PERSONNEL/ADVISER, FILL UP THE REQUIRED DATA, THEN CLICK CREATE</a:t>
            </a:r>
            <a:endParaRPr lang="en-PH" dirty="0"/>
          </a:p>
        </p:txBody>
      </p:sp>
      <p:sp>
        <p:nvSpPr>
          <p:cNvPr id="6" name="Rounded Rectangle 5"/>
          <p:cNvSpPr/>
          <p:nvPr/>
        </p:nvSpPr>
        <p:spPr>
          <a:xfrm>
            <a:off x="141667" y="3899639"/>
            <a:ext cx="2588655" cy="37652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52769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493" y="293915"/>
            <a:ext cx="9139785" cy="5486400"/>
          </a:xfrm>
          <a:prstGeom prst="rect">
            <a:avLst/>
          </a:prstGeom>
        </p:spPr>
      </p:pic>
      <p:sp>
        <p:nvSpPr>
          <p:cNvPr id="3" name="Up Arrow 2"/>
          <p:cNvSpPr/>
          <p:nvPr/>
        </p:nvSpPr>
        <p:spPr>
          <a:xfrm>
            <a:off x="6620223" y="4416329"/>
            <a:ext cx="348343" cy="3628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3567448" y="4597758"/>
            <a:ext cx="2562896" cy="523220"/>
          </a:xfrm>
          <a:prstGeom prst="rect">
            <a:avLst/>
          </a:prstGeom>
          <a:noFill/>
        </p:spPr>
        <p:txBody>
          <a:bodyPr wrap="square" rtlCol="0">
            <a:spAutoFit/>
          </a:bodyPr>
          <a:lstStyle/>
          <a:p>
            <a:r>
              <a:rPr lang="en-PH" sz="2800" dirty="0" smtClean="0"/>
              <a:t>Click Select</a:t>
            </a:r>
            <a:endParaRPr lang="en-PH" sz="2800" dirty="0"/>
          </a:p>
        </p:txBody>
      </p:sp>
      <p:sp>
        <p:nvSpPr>
          <p:cNvPr id="5" name="Rounded Rectangle 4"/>
          <p:cNvSpPr/>
          <p:nvPr/>
        </p:nvSpPr>
        <p:spPr>
          <a:xfrm>
            <a:off x="141667" y="3872744"/>
            <a:ext cx="2588655" cy="41686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90198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75" y="277634"/>
            <a:ext cx="9180909" cy="5376192"/>
          </a:xfrm>
          <a:prstGeom prst="rect">
            <a:avLst/>
          </a:prstGeom>
        </p:spPr>
      </p:pic>
      <p:sp>
        <p:nvSpPr>
          <p:cNvPr id="3" name="TextBox 2"/>
          <p:cNvSpPr txBox="1"/>
          <p:nvPr/>
        </p:nvSpPr>
        <p:spPr>
          <a:xfrm>
            <a:off x="7458192" y="1777285"/>
            <a:ext cx="2537138" cy="307777"/>
          </a:xfrm>
          <a:prstGeom prst="rect">
            <a:avLst/>
          </a:prstGeom>
          <a:noFill/>
        </p:spPr>
        <p:txBody>
          <a:bodyPr wrap="square" rtlCol="0">
            <a:spAutoFit/>
          </a:bodyPr>
          <a:lstStyle/>
          <a:p>
            <a:r>
              <a:rPr lang="en-PH" sz="1400" dirty="0" err="1" smtClean="0"/>
              <a:t>Analyn</a:t>
            </a:r>
            <a:r>
              <a:rPr lang="en-PH" sz="1400" dirty="0" smtClean="0"/>
              <a:t> </a:t>
            </a:r>
            <a:r>
              <a:rPr lang="en-PH" sz="1400" dirty="0" err="1" smtClean="0"/>
              <a:t>Daguio</a:t>
            </a:r>
            <a:endParaRPr lang="en-PH" sz="1400" dirty="0"/>
          </a:p>
        </p:txBody>
      </p:sp>
      <p:sp>
        <p:nvSpPr>
          <p:cNvPr id="4" name="TextBox 3"/>
          <p:cNvSpPr txBox="1"/>
          <p:nvPr/>
        </p:nvSpPr>
        <p:spPr>
          <a:xfrm>
            <a:off x="5512158" y="4881093"/>
            <a:ext cx="5030336" cy="523220"/>
          </a:xfrm>
          <a:prstGeom prst="rect">
            <a:avLst/>
          </a:prstGeom>
          <a:noFill/>
        </p:spPr>
        <p:txBody>
          <a:bodyPr wrap="square" rtlCol="0">
            <a:spAutoFit/>
          </a:bodyPr>
          <a:lstStyle/>
          <a:p>
            <a:r>
              <a:rPr lang="en-PH" sz="2800" dirty="0" smtClean="0"/>
              <a:t>Click Save to save changes</a:t>
            </a:r>
            <a:endParaRPr lang="en-PH" sz="2800" dirty="0"/>
          </a:p>
        </p:txBody>
      </p:sp>
      <p:sp>
        <p:nvSpPr>
          <p:cNvPr id="5" name="Rounded Rectangle 4"/>
          <p:cNvSpPr/>
          <p:nvPr/>
        </p:nvSpPr>
        <p:spPr>
          <a:xfrm>
            <a:off x="141667" y="149261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7" name="Up Arrow 6"/>
          <p:cNvSpPr/>
          <p:nvPr/>
        </p:nvSpPr>
        <p:spPr>
          <a:xfrm>
            <a:off x="3684494" y="5592652"/>
            <a:ext cx="416858" cy="5661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066604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671" y="964976"/>
            <a:ext cx="8734309" cy="4304145"/>
          </a:xfrm>
          <a:prstGeom prst="rect">
            <a:avLst/>
          </a:prstGeom>
        </p:spPr>
      </p:pic>
      <p:sp>
        <p:nvSpPr>
          <p:cNvPr id="3" name="TextBox 2"/>
          <p:cNvSpPr txBox="1"/>
          <p:nvPr/>
        </p:nvSpPr>
        <p:spPr>
          <a:xfrm>
            <a:off x="3052292" y="193183"/>
            <a:ext cx="7984901" cy="830997"/>
          </a:xfrm>
          <a:prstGeom prst="rect">
            <a:avLst/>
          </a:prstGeom>
          <a:noFill/>
        </p:spPr>
        <p:txBody>
          <a:bodyPr wrap="square" rtlCol="0">
            <a:spAutoFit/>
          </a:bodyPr>
          <a:lstStyle/>
          <a:p>
            <a:r>
              <a:rPr lang="en-PH" sz="2400" b="1" dirty="0" smtClean="0"/>
              <a:t>ENROLLING LEARNER WITHOUT LRN (KINDERGARTEN OR TRANSFEREES FROM PRIVATE)</a:t>
            </a:r>
            <a:endParaRPr lang="en-PH" sz="2400" b="1" dirty="0"/>
          </a:p>
        </p:txBody>
      </p:sp>
      <p:sp>
        <p:nvSpPr>
          <p:cNvPr id="4" name="TextBox 3"/>
          <p:cNvSpPr txBox="1"/>
          <p:nvPr/>
        </p:nvSpPr>
        <p:spPr>
          <a:xfrm>
            <a:off x="2877671" y="5151549"/>
            <a:ext cx="7876188" cy="1200329"/>
          </a:xfrm>
          <a:prstGeom prst="rect">
            <a:avLst/>
          </a:prstGeom>
          <a:noFill/>
        </p:spPr>
        <p:txBody>
          <a:bodyPr wrap="square" rtlCol="0">
            <a:spAutoFit/>
          </a:bodyPr>
          <a:lstStyle/>
          <a:p>
            <a:r>
              <a:rPr lang="en-PH" sz="2400" dirty="0" smtClean="0"/>
              <a:t>SELECT A SECTION WHERE YOU WANT TO ENROL A PUPIL WITHOUT LRN, SAY KINDER, CLICK THE DROPDOWN LIST, THEN SELECT ENROL LEARNER</a:t>
            </a:r>
            <a:endParaRPr lang="en-PH" sz="2400" dirty="0"/>
          </a:p>
        </p:txBody>
      </p:sp>
      <p:sp>
        <p:nvSpPr>
          <p:cNvPr id="5" name="Left Arrow 4"/>
          <p:cNvSpPr/>
          <p:nvPr/>
        </p:nvSpPr>
        <p:spPr>
          <a:xfrm>
            <a:off x="4807229" y="3287165"/>
            <a:ext cx="643944" cy="2575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ounded Rectangle 5"/>
          <p:cNvSpPr/>
          <p:nvPr/>
        </p:nvSpPr>
        <p:spPr>
          <a:xfrm>
            <a:off x="141667" y="4518207"/>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50606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776" y="204532"/>
            <a:ext cx="5819152" cy="5511079"/>
          </a:xfrm>
          <a:prstGeom prst="rect">
            <a:avLst/>
          </a:prstGeom>
        </p:spPr>
      </p:pic>
      <p:sp>
        <p:nvSpPr>
          <p:cNvPr id="3" name="Rounded Rectangle 2"/>
          <p:cNvSpPr/>
          <p:nvPr/>
        </p:nvSpPr>
        <p:spPr>
          <a:xfrm>
            <a:off x="141667" y="80682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2" name="TextBox 1"/>
          <p:cNvSpPr txBox="1"/>
          <p:nvPr/>
        </p:nvSpPr>
        <p:spPr>
          <a:xfrm>
            <a:off x="3711388" y="5163671"/>
            <a:ext cx="7718612" cy="830997"/>
          </a:xfrm>
          <a:prstGeom prst="rect">
            <a:avLst/>
          </a:prstGeom>
          <a:noFill/>
        </p:spPr>
        <p:txBody>
          <a:bodyPr wrap="square" rtlCol="0">
            <a:spAutoFit/>
          </a:bodyPr>
          <a:lstStyle/>
          <a:p>
            <a:r>
              <a:rPr lang="en-PH" sz="2400" dirty="0" smtClean="0"/>
              <a:t>AFTER TYPING THE USERNAME AND PASSWORD, CLICK SIGN IN</a:t>
            </a:r>
            <a:endParaRPr lang="en-PH" sz="2400" dirty="0"/>
          </a:p>
        </p:txBody>
      </p:sp>
    </p:spTree>
    <p:extLst>
      <p:ext uri="{BB962C8B-B14F-4D97-AF65-F5344CB8AC3E}">
        <p14:creationId xmlns:p14="http://schemas.microsoft.com/office/powerpoint/2010/main" val="2481135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671" y="310703"/>
            <a:ext cx="8911054" cy="5124182"/>
          </a:xfrm>
          <a:prstGeom prst="rect">
            <a:avLst/>
          </a:prstGeom>
        </p:spPr>
      </p:pic>
      <p:sp>
        <p:nvSpPr>
          <p:cNvPr id="4" name="TextBox 3"/>
          <p:cNvSpPr txBox="1"/>
          <p:nvPr/>
        </p:nvSpPr>
        <p:spPr>
          <a:xfrm>
            <a:off x="3147994" y="5285687"/>
            <a:ext cx="6465194" cy="1077218"/>
          </a:xfrm>
          <a:prstGeom prst="rect">
            <a:avLst/>
          </a:prstGeom>
          <a:noFill/>
        </p:spPr>
        <p:txBody>
          <a:bodyPr wrap="square" rtlCol="0">
            <a:spAutoFit/>
          </a:bodyPr>
          <a:lstStyle/>
          <a:p>
            <a:r>
              <a:rPr lang="en-PH" sz="3200" dirty="0" smtClean="0"/>
              <a:t>TYPE THE FIRSTNAME AND LASTNAME THEN CLICK </a:t>
            </a:r>
            <a:r>
              <a:rPr lang="en-PH" sz="3200" b="1" dirty="0" smtClean="0"/>
              <a:t>SEARCH</a:t>
            </a:r>
            <a:endParaRPr lang="en-PH" sz="3200" b="1" dirty="0">
              <a:solidFill>
                <a:srgbClr val="0070C0"/>
              </a:solidFill>
            </a:endParaRPr>
          </a:p>
        </p:txBody>
      </p:sp>
      <p:sp>
        <p:nvSpPr>
          <p:cNvPr id="6" name="Left Arrow 5"/>
          <p:cNvSpPr/>
          <p:nvPr/>
        </p:nvSpPr>
        <p:spPr>
          <a:xfrm>
            <a:off x="3910818" y="4614203"/>
            <a:ext cx="984739" cy="3094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ounded Rectangle 7"/>
          <p:cNvSpPr/>
          <p:nvPr/>
        </p:nvSpPr>
        <p:spPr>
          <a:xfrm>
            <a:off x="141667" y="4504758"/>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584756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928" y="317746"/>
            <a:ext cx="8539917" cy="5142896"/>
          </a:xfrm>
          <a:prstGeom prst="rect">
            <a:avLst/>
          </a:prstGeom>
        </p:spPr>
      </p:pic>
      <p:sp>
        <p:nvSpPr>
          <p:cNvPr id="5" name="TextBox 4"/>
          <p:cNvSpPr txBox="1"/>
          <p:nvPr/>
        </p:nvSpPr>
        <p:spPr>
          <a:xfrm>
            <a:off x="4079631" y="5460642"/>
            <a:ext cx="6063175" cy="584775"/>
          </a:xfrm>
          <a:prstGeom prst="rect">
            <a:avLst/>
          </a:prstGeom>
          <a:noFill/>
        </p:spPr>
        <p:txBody>
          <a:bodyPr wrap="square" rtlCol="0">
            <a:spAutoFit/>
          </a:bodyPr>
          <a:lstStyle/>
          <a:p>
            <a:r>
              <a:rPr lang="en-PH" sz="3200" dirty="0" smtClean="0"/>
              <a:t>CLICK </a:t>
            </a:r>
            <a:r>
              <a:rPr lang="en-PH" sz="3200" b="1" dirty="0" smtClean="0">
                <a:solidFill>
                  <a:srgbClr val="00B050"/>
                </a:solidFill>
              </a:rPr>
              <a:t>NEW RECORD</a:t>
            </a:r>
            <a:endParaRPr lang="en-PH" sz="3200" b="1" dirty="0">
              <a:solidFill>
                <a:srgbClr val="00B050"/>
              </a:solidFill>
            </a:endParaRPr>
          </a:p>
        </p:txBody>
      </p:sp>
      <p:sp>
        <p:nvSpPr>
          <p:cNvPr id="7" name="Rounded Rectangle 6"/>
          <p:cNvSpPr/>
          <p:nvPr/>
        </p:nvSpPr>
        <p:spPr>
          <a:xfrm>
            <a:off x="141667" y="4491306"/>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882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332502"/>
            <a:ext cx="8695902" cy="5089503"/>
          </a:xfrm>
          <a:prstGeom prst="rect">
            <a:avLst/>
          </a:prstGeom>
        </p:spPr>
      </p:pic>
      <p:sp>
        <p:nvSpPr>
          <p:cNvPr id="6" name="TextBox 5"/>
          <p:cNvSpPr txBox="1"/>
          <p:nvPr/>
        </p:nvSpPr>
        <p:spPr>
          <a:xfrm>
            <a:off x="4079631" y="5460642"/>
            <a:ext cx="6063175" cy="584775"/>
          </a:xfrm>
          <a:prstGeom prst="rect">
            <a:avLst/>
          </a:prstGeom>
          <a:noFill/>
        </p:spPr>
        <p:txBody>
          <a:bodyPr wrap="square" rtlCol="0">
            <a:spAutoFit/>
          </a:bodyPr>
          <a:lstStyle/>
          <a:p>
            <a:r>
              <a:rPr lang="en-PH" sz="3200" dirty="0" smtClean="0"/>
              <a:t>CLICK </a:t>
            </a:r>
            <a:r>
              <a:rPr lang="en-PH" sz="3200" b="1" dirty="0" smtClean="0">
                <a:solidFill>
                  <a:srgbClr val="00B050"/>
                </a:solidFill>
              </a:rPr>
              <a:t>ENROL</a:t>
            </a:r>
            <a:endParaRPr lang="en-PH" sz="3200" b="1" dirty="0">
              <a:solidFill>
                <a:srgbClr val="00B050"/>
              </a:solidFill>
            </a:endParaRPr>
          </a:p>
        </p:txBody>
      </p:sp>
      <p:sp>
        <p:nvSpPr>
          <p:cNvPr id="8" name="Rounded Rectangle 7"/>
          <p:cNvSpPr/>
          <p:nvPr/>
        </p:nvSpPr>
        <p:spPr>
          <a:xfrm>
            <a:off x="141667" y="449131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295983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22" y="201050"/>
            <a:ext cx="9086539" cy="4961794"/>
          </a:xfrm>
          <a:prstGeom prst="rect">
            <a:avLst/>
          </a:prstGeom>
        </p:spPr>
      </p:pic>
      <p:sp>
        <p:nvSpPr>
          <p:cNvPr id="4" name="TextBox 3"/>
          <p:cNvSpPr txBox="1"/>
          <p:nvPr/>
        </p:nvSpPr>
        <p:spPr>
          <a:xfrm>
            <a:off x="3530990" y="4980354"/>
            <a:ext cx="2940148" cy="646331"/>
          </a:xfrm>
          <a:prstGeom prst="rect">
            <a:avLst/>
          </a:prstGeom>
          <a:noFill/>
        </p:spPr>
        <p:txBody>
          <a:bodyPr wrap="square" rtlCol="0">
            <a:spAutoFit/>
          </a:bodyPr>
          <a:lstStyle/>
          <a:p>
            <a:r>
              <a:rPr lang="en-PH" dirty="0" smtClean="0"/>
              <a:t>Click here to indicate the Date of First Attendance</a:t>
            </a:r>
            <a:endParaRPr lang="en-PH" dirty="0"/>
          </a:p>
        </p:txBody>
      </p:sp>
      <p:sp>
        <p:nvSpPr>
          <p:cNvPr id="5" name="TextBox 4"/>
          <p:cNvSpPr txBox="1"/>
          <p:nvPr/>
        </p:nvSpPr>
        <p:spPr>
          <a:xfrm>
            <a:off x="6231988" y="844062"/>
            <a:ext cx="4459458" cy="523220"/>
          </a:xfrm>
          <a:prstGeom prst="rect">
            <a:avLst/>
          </a:prstGeom>
          <a:noFill/>
        </p:spPr>
        <p:txBody>
          <a:bodyPr wrap="square" rtlCol="0">
            <a:spAutoFit/>
          </a:bodyPr>
          <a:lstStyle/>
          <a:p>
            <a:r>
              <a:rPr lang="en-PH" sz="2800" b="1" dirty="0" smtClean="0">
                <a:solidFill>
                  <a:srgbClr val="FF0000"/>
                </a:solidFill>
              </a:rPr>
              <a:t>Fill up the required data!</a:t>
            </a:r>
            <a:endParaRPr lang="en-PH" sz="2800" b="1" dirty="0">
              <a:solidFill>
                <a:srgbClr val="FF0000"/>
              </a:solidFill>
            </a:endParaRPr>
          </a:p>
        </p:txBody>
      </p:sp>
      <p:cxnSp>
        <p:nvCxnSpPr>
          <p:cNvPr id="7" name="Straight Arrow Connector 6"/>
          <p:cNvCxnSpPr/>
          <p:nvPr/>
        </p:nvCxnSpPr>
        <p:spPr>
          <a:xfrm flipH="1">
            <a:off x="4375052" y="4491311"/>
            <a:ext cx="519677" cy="67153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93169" y="5303520"/>
            <a:ext cx="3798277" cy="1200329"/>
          </a:xfrm>
          <a:prstGeom prst="rect">
            <a:avLst/>
          </a:prstGeom>
          <a:noFill/>
        </p:spPr>
        <p:txBody>
          <a:bodyPr wrap="square" rtlCol="0">
            <a:spAutoFit/>
          </a:bodyPr>
          <a:lstStyle/>
          <a:p>
            <a:r>
              <a:rPr lang="en-PH" dirty="0" smtClean="0"/>
              <a:t>Click the box beside CCT Recipient if the learner is 4Ps, Click the box - Alive if Muslim, Click the box if </a:t>
            </a:r>
            <a:r>
              <a:rPr lang="en-PH" dirty="0" err="1" smtClean="0"/>
              <a:t>Balik</a:t>
            </a:r>
            <a:r>
              <a:rPr lang="en-PH" dirty="0" smtClean="0"/>
              <a:t> Aral, with ECD or Repeater</a:t>
            </a:r>
            <a:endParaRPr lang="en-PH" dirty="0"/>
          </a:p>
        </p:txBody>
      </p:sp>
      <p:sp>
        <p:nvSpPr>
          <p:cNvPr id="10" name="Rounded Rectangle 9"/>
          <p:cNvSpPr/>
          <p:nvPr/>
        </p:nvSpPr>
        <p:spPr>
          <a:xfrm>
            <a:off x="5001064" y="3938954"/>
            <a:ext cx="2215661" cy="104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2" name="Straight Arrow Connector 11"/>
          <p:cNvCxnSpPr>
            <a:endCxn id="9" idx="1"/>
          </p:cNvCxnSpPr>
          <p:nvPr/>
        </p:nvCxnSpPr>
        <p:spPr>
          <a:xfrm>
            <a:off x="6330462" y="4980354"/>
            <a:ext cx="562707" cy="92333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41667" y="4491311"/>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128132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930" y="251386"/>
            <a:ext cx="9059594" cy="5108405"/>
          </a:xfrm>
          <a:prstGeom prst="rect">
            <a:avLst/>
          </a:prstGeom>
        </p:spPr>
      </p:pic>
      <p:sp>
        <p:nvSpPr>
          <p:cNvPr id="5" name="TextBox 4"/>
          <p:cNvSpPr txBox="1"/>
          <p:nvPr/>
        </p:nvSpPr>
        <p:spPr>
          <a:xfrm>
            <a:off x="3052689" y="5556738"/>
            <a:ext cx="8412480" cy="954107"/>
          </a:xfrm>
          <a:prstGeom prst="rect">
            <a:avLst/>
          </a:prstGeom>
          <a:noFill/>
        </p:spPr>
        <p:txBody>
          <a:bodyPr wrap="square" rtlCol="0">
            <a:spAutoFit/>
          </a:bodyPr>
          <a:lstStyle/>
          <a:p>
            <a:r>
              <a:rPr lang="en-PH" sz="2800" dirty="0" smtClean="0"/>
              <a:t>SELECT THE DATE OF FIRST APPEARANCE OF PUPIL IN THE SCHOOL</a:t>
            </a:r>
            <a:endParaRPr lang="en-PH" sz="2800" dirty="0"/>
          </a:p>
        </p:txBody>
      </p:sp>
      <p:sp>
        <p:nvSpPr>
          <p:cNvPr id="7" name="Rounded Rectangle 6"/>
          <p:cNvSpPr/>
          <p:nvPr/>
        </p:nvSpPr>
        <p:spPr>
          <a:xfrm>
            <a:off x="141667" y="4491310"/>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295907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012" y="143449"/>
            <a:ext cx="8774792" cy="5343263"/>
          </a:xfrm>
          <a:prstGeom prst="rect">
            <a:avLst/>
          </a:prstGeom>
        </p:spPr>
      </p:pic>
      <p:sp>
        <p:nvSpPr>
          <p:cNvPr id="6" name="TextBox 5"/>
          <p:cNvSpPr txBox="1"/>
          <p:nvPr/>
        </p:nvSpPr>
        <p:spPr>
          <a:xfrm>
            <a:off x="2918012" y="5711483"/>
            <a:ext cx="8209534" cy="523220"/>
          </a:xfrm>
          <a:prstGeom prst="rect">
            <a:avLst/>
          </a:prstGeom>
          <a:noFill/>
        </p:spPr>
        <p:txBody>
          <a:bodyPr wrap="square" rtlCol="0">
            <a:spAutoFit/>
          </a:bodyPr>
          <a:lstStyle/>
          <a:p>
            <a:r>
              <a:rPr lang="en-PH" sz="2800" dirty="0" smtClean="0"/>
              <a:t>AFTER FILLING UP THE REQUIRED DATA, CLICK </a:t>
            </a:r>
            <a:r>
              <a:rPr lang="en-PH" sz="2800" b="1" dirty="0" smtClean="0">
                <a:solidFill>
                  <a:srgbClr val="0070C0"/>
                </a:solidFill>
              </a:rPr>
              <a:t>ENROL</a:t>
            </a:r>
            <a:r>
              <a:rPr lang="en-PH" sz="2800" dirty="0" smtClean="0"/>
              <a:t> </a:t>
            </a:r>
            <a:endParaRPr lang="en-PH" sz="2800" dirty="0"/>
          </a:p>
        </p:txBody>
      </p:sp>
      <p:sp>
        <p:nvSpPr>
          <p:cNvPr id="8" name="Rounded Rectangle 7"/>
          <p:cNvSpPr/>
          <p:nvPr/>
        </p:nvSpPr>
        <p:spPr>
          <a:xfrm>
            <a:off x="141667" y="450475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042767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671" y="798959"/>
            <a:ext cx="8127594" cy="4264687"/>
          </a:xfrm>
          <a:prstGeom prst="rect">
            <a:avLst/>
          </a:prstGeom>
        </p:spPr>
      </p:pic>
      <p:sp>
        <p:nvSpPr>
          <p:cNvPr id="3" name="TextBox 2"/>
          <p:cNvSpPr txBox="1"/>
          <p:nvPr/>
        </p:nvSpPr>
        <p:spPr>
          <a:xfrm>
            <a:off x="2877671" y="55339"/>
            <a:ext cx="8485094" cy="584775"/>
          </a:xfrm>
          <a:prstGeom prst="rect">
            <a:avLst/>
          </a:prstGeom>
          <a:noFill/>
        </p:spPr>
        <p:txBody>
          <a:bodyPr wrap="square" rtlCol="0">
            <a:spAutoFit/>
          </a:bodyPr>
          <a:lstStyle/>
          <a:p>
            <a:r>
              <a:rPr lang="en-PH" sz="3200" dirty="0" smtClean="0"/>
              <a:t>ENROLL LEARNER USING BATCH ENROLL</a:t>
            </a:r>
            <a:endParaRPr lang="en-PH" sz="3200" dirty="0"/>
          </a:p>
        </p:txBody>
      </p:sp>
      <p:sp>
        <p:nvSpPr>
          <p:cNvPr id="4" name="TextBox 3"/>
          <p:cNvSpPr txBox="1"/>
          <p:nvPr/>
        </p:nvSpPr>
        <p:spPr>
          <a:xfrm>
            <a:off x="2877671" y="5063646"/>
            <a:ext cx="7530353" cy="1569660"/>
          </a:xfrm>
          <a:prstGeom prst="rect">
            <a:avLst/>
          </a:prstGeom>
          <a:noFill/>
        </p:spPr>
        <p:txBody>
          <a:bodyPr wrap="square" rtlCol="0">
            <a:spAutoFit/>
          </a:bodyPr>
          <a:lstStyle/>
          <a:p>
            <a:r>
              <a:rPr lang="en-PH" sz="3200" dirty="0" smtClean="0"/>
              <a:t>SELECT A GRADE AND SECTION, CLICK THE DROPDOWN LIST, THEN SELECT BATCH ENROL</a:t>
            </a:r>
            <a:endParaRPr lang="en-PH" sz="3200" dirty="0"/>
          </a:p>
        </p:txBody>
      </p:sp>
      <p:sp>
        <p:nvSpPr>
          <p:cNvPr id="5" name="Rounded Rectangle 4"/>
          <p:cNvSpPr/>
          <p:nvPr/>
        </p:nvSpPr>
        <p:spPr>
          <a:xfrm>
            <a:off x="141667" y="4719913"/>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829846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231" y="994975"/>
            <a:ext cx="8901596" cy="5315673"/>
          </a:xfrm>
          <a:prstGeom prst="rect">
            <a:avLst/>
          </a:prstGeom>
        </p:spPr>
      </p:pic>
      <p:sp>
        <p:nvSpPr>
          <p:cNvPr id="7" name="TextBox 6"/>
          <p:cNvSpPr txBox="1"/>
          <p:nvPr/>
        </p:nvSpPr>
        <p:spPr>
          <a:xfrm>
            <a:off x="2637875" y="2355699"/>
            <a:ext cx="1132267" cy="2677656"/>
          </a:xfrm>
          <a:prstGeom prst="rect">
            <a:avLst/>
          </a:prstGeom>
          <a:noFill/>
        </p:spPr>
        <p:txBody>
          <a:bodyPr wrap="square" rtlCol="0">
            <a:spAutoFit/>
          </a:bodyPr>
          <a:lstStyle/>
          <a:p>
            <a:r>
              <a:rPr lang="en-PH" sz="2400" dirty="0" smtClean="0"/>
              <a:t>Check the box to select the learner to enrol</a:t>
            </a:r>
            <a:endParaRPr lang="en-PH" sz="2400" dirty="0"/>
          </a:p>
        </p:txBody>
      </p:sp>
      <p:sp>
        <p:nvSpPr>
          <p:cNvPr id="8" name="Rounded Rectangle 7"/>
          <p:cNvSpPr/>
          <p:nvPr/>
        </p:nvSpPr>
        <p:spPr>
          <a:xfrm>
            <a:off x="3770142" y="4494727"/>
            <a:ext cx="466214" cy="18159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6774088" y="3191146"/>
            <a:ext cx="3657600" cy="1200329"/>
          </a:xfrm>
          <a:prstGeom prst="rect">
            <a:avLst/>
          </a:prstGeom>
          <a:noFill/>
        </p:spPr>
        <p:txBody>
          <a:bodyPr wrap="square" rtlCol="0">
            <a:spAutoFit/>
          </a:bodyPr>
          <a:lstStyle/>
          <a:p>
            <a:r>
              <a:rPr lang="en-PH" b="1" dirty="0" smtClean="0">
                <a:solidFill>
                  <a:srgbClr val="FF0000"/>
                </a:solidFill>
              </a:rPr>
              <a:t>NOTE: PLEASE SELECT ONLY THOSE LEARNER WITH THE SAME DATE OF FIRST APPEARANCE IN THE SCHOOL</a:t>
            </a:r>
            <a:endParaRPr lang="en-PH" b="1" dirty="0">
              <a:solidFill>
                <a:srgbClr val="FF0000"/>
              </a:solidFill>
            </a:endParaRPr>
          </a:p>
        </p:txBody>
      </p:sp>
      <p:sp>
        <p:nvSpPr>
          <p:cNvPr id="10" name="Rounded Rectangle 9"/>
          <p:cNvSpPr/>
          <p:nvPr/>
        </p:nvSpPr>
        <p:spPr>
          <a:xfrm>
            <a:off x="141667" y="4706461"/>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extBox 12"/>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648423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012" y="324923"/>
            <a:ext cx="8884781" cy="5261559"/>
          </a:xfrm>
          <a:prstGeom prst="rect">
            <a:avLst/>
          </a:prstGeom>
        </p:spPr>
      </p:pic>
      <p:sp>
        <p:nvSpPr>
          <p:cNvPr id="6" name="TextBox 5"/>
          <p:cNvSpPr txBox="1"/>
          <p:nvPr/>
        </p:nvSpPr>
        <p:spPr>
          <a:xfrm>
            <a:off x="2743200" y="5733278"/>
            <a:ext cx="9158068" cy="954107"/>
          </a:xfrm>
          <a:prstGeom prst="rect">
            <a:avLst/>
          </a:prstGeom>
          <a:noFill/>
        </p:spPr>
        <p:txBody>
          <a:bodyPr wrap="square" rtlCol="0">
            <a:spAutoFit/>
          </a:bodyPr>
          <a:lstStyle/>
          <a:p>
            <a:r>
              <a:rPr lang="en-PH" sz="2800" dirty="0" smtClean="0"/>
              <a:t>AFTER SELECTING THE LEARNER TO ENROL, CLICK </a:t>
            </a:r>
            <a:r>
              <a:rPr lang="en-PH" sz="2800" b="1" dirty="0" smtClean="0">
                <a:solidFill>
                  <a:srgbClr val="0070C0"/>
                </a:solidFill>
              </a:rPr>
              <a:t>BATCH ENROL SELECT</a:t>
            </a:r>
            <a:endParaRPr lang="en-PH" sz="2800" b="1" dirty="0">
              <a:solidFill>
                <a:srgbClr val="0070C0"/>
              </a:solidFill>
            </a:endParaRPr>
          </a:p>
        </p:txBody>
      </p:sp>
      <p:sp>
        <p:nvSpPr>
          <p:cNvPr id="7" name="Rounded Rectangle 6"/>
          <p:cNvSpPr/>
          <p:nvPr/>
        </p:nvSpPr>
        <p:spPr>
          <a:xfrm>
            <a:off x="141667" y="471991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421247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46" y="367785"/>
            <a:ext cx="6707032" cy="3637544"/>
          </a:xfrm>
          <a:prstGeom prst="rect">
            <a:avLst/>
          </a:prstGeom>
        </p:spPr>
      </p:pic>
      <p:sp>
        <p:nvSpPr>
          <p:cNvPr id="6" name="TextBox 5"/>
          <p:cNvSpPr txBox="1"/>
          <p:nvPr/>
        </p:nvSpPr>
        <p:spPr>
          <a:xfrm>
            <a:off x="3589639" y="4591135"/>
            <a:ext cx="6671257" cy="769441"/>
          </a:xfrm>
          <a:prstGeom prst="rect">
            <a:avLst/>
          </a:prstGeom>
          <a:noFill/>
        </p:spPr>
        <p:txBody>
          <a:bodyPr wrap="square" rtlCol="0">
            <a:spAutoFit/>
          </a:bodyPr>
          <a:lstStyle/>
          <a:p>
            <a:r>
              <a:rPr lang="en-PH" sz="4400" dirty="0" smtClean="0"/>
              <a:t>Click Here to select Date</a:t>
            </a:r>
            <a:endParaRPr lang="en-PH" sz="4400" dirty="0"/>
          </a:p>
        </p:txBody>
      </p:sp>
      <p:sp>
        <p:nvSpPr>
          <p:cNvPr id="7" name="Left Arrow 6"/>
          <p:cNvSpPr/>
          <p:nvPr/>
        </p:nvSpPr>
        <p:spPr>
          <a:xfrm rot="8943554">
            <a:off x="5069868" y="3254832"/>
            <a:ext cx="4568613" cy="174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ounded Rectangle 7"/>
          <p:cNvSpPr/>
          <p:nvPr/>
        </p:nvSpPr>
        <p:spPr>
          <a:xfrm>
            <a:off x="141667" y="4719911"/>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2430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377" y="215154"/>
            <a:ext cx="8922124" cy="5983940"/>
          </a:xfrm>
          <a:prstGeom prst="rect">
            <a:avLst/>
          </a:prstGeom>
        </p:spPr>
      </p:pic>
      <p:sp>
        <p:nvSpPr>
          <p:cNvPr id="3" name="Rounded Rectangle 2"/>
          <p:cNvSpPr/>
          <p:nvPr/>
        </p:nvSpPr>
        <p:spPr>
          <a:xfrm>
            <a:off x="141667" y="80682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367359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653" y="347729"/>
            <a:ext cx="8462762" cy="5046133"/>
          </a:xfrm>
          <a:prstGeom prst="rect">
            <a:avLst/>
          </a:prstGeom>
        </p:spPr>
      </p:pic>
      <p:sp>
        <p:nvSpPr>
          <p:cNvPr id="5" name="TextBox 4"/>
          <p:cNvSpPr txBox="1"/>
          <p:nvPr/>
        </p:nvSpPr>
        <p:spPr>
          <a:xfrm>
            <a:off x="2700996" y="5537914"/>
            <a:ext cx="9491003" cy="954107"/>
          </a:xfrm>
          <a:prstGeom prst="rect">
            <a:avLst/>
          </a:prstGeom>
          <a:noFill/>
        </p:spPr>
        <p:txBody>
          <a:bodyPr wrap="square" rtlCol="0">
            <a:spAutoFit/>
          </a:bodyPr>
          <a:lstStyle/>
          <a:p>
            <a:r>
              <a:rPr lang="en-PH" sz="2800" dirty="0" smtClean="0"/>
              <a:t>CLICK THE DATE OF THE MONTH TO SELECT THE FIRST APPEARANCE IN THE SCHOOL OF THE SELECTED LEARNERS</a:t>
            </a:r>
            <a:endParaRPr lang="en-PH" sz="2800" dirty="0"/>
          </a:p>
        </p:txBody>
      </p:sp>
      <p:sp>
        <p:nvSpPr>
          <p:cNvPr id="6" name="Rounded Rectangle 5"/>
          <p:cNvSpPr/>
          <p:nvPr/>
        </p:nvSpPr>
        <p:spPr>
          <a:xfrm>
            <a:off x="141667" y="4706463"/>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234405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735" y="540913"/>
            <a:ext cx="7402974" cy="3791822"/>
          </a:xfrm>
          <a:prstGeom prst="rect">
            <a:avLst/>
          </a:prstGeom>
        </p:spPr>
      </p:pic>
      <p:sp>
        <p:nvSpPr>
          <p:cNvPr id="3" name="TextBox 2"/>
          <p:cNvSpPr txBox="1"/>
          <p:nvPr/>
        </p:nvSpPr>
        <p:spPr>
          <a:xfrm>
            <a:off x="5427356" y="4332735"/>
            <a:ext cx="6001555" cy="830997"/>
          </a:xfrm>
          <a:prstGeom prst="rect">
            <a:avLst/>
          </a:prstGeom>
          <a:noFill/>
        </p:spPr>
        <p:txBody>
          <a:bodyPr wrap="square" rtlCol="0">
            <a:spAutoFit/>
          </a:bodyPr>
          <a:lstStyle/>
          <a:p>
            <a:r>
              <a:rPr lang="en-PH" sz="4800" dirty="0" smtClean="0"/>
              <a:t>CLICK </a:t>
            </a:r>
            <a:r>
              <a:rPr lang="en-PH" sz="4800" b="1" dirty="0" smtClean="0">
                <a:solidFill>
                  <a:srgbClr val="0070C0"/>
                </a:solidFill>
              </a:rPr>
              <a:t>CONTINUE</a:t>
            </a:r>
            <a:endParaRPr lang="en-PH" sz="4800" b="1" dirty="0">
              <a:solidFill>
                <a:srgbClr val="0070C0"/>
              </a:solidFill>
            </a:endParaRPr>
          </a:p>
        </p:txBody>
      </p:sp>
      <p:sp>
        <p:nvSpPr>
          <p:cNvPr id="7" name="Rounded Rectangle 6"/>
          <p:cNvSpPr/>
          <p:nvPr/>
        </p:nvSpPr>
        <p:spPr>
          <a:xfrm>
            <a:off x="141667" y="4719910"/>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422057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4"/>
          <a:stretch/>
        </p:blipFill>
        <p:spPr>
          <a:xfrm>
            <a:off x="2940148" y="270456"/>
            <a:ext cx="9251851" cy="5155537"/>
          </a:xfrm>
          <a:prstGeom prst="rect">
            <a:avLst/>
          </a:prstGeom>
        </p:spPr>
      </p:pic>
      <p:sp>
        <p:nvSpPr>
          <p:cNvPr id="3" name="TextBox 2"/>
          <p:cNvSpPr txBox="1"/>
          <p:nvPr/>
        </p:nvSpPr>
        <p:spPr>
          <a:xfrm>
            <a:off x="2940148" y="5306096"/>
            <a:ext cx="9017390" cy="1384995"/>
          </a:xfrm>
          <a:prstGeom prst="rect">
            <a:avLst/>
          </a:prstGeom>
          <a:noFill/>
        </p:spPr>
        <p:txBody>
          <a:bodyPr wrap="square" rtlCol="0">
            <a:spAutoFit/>
          </a:bodyPr>
          <a:lstStyle/>
          <a:p>
            <a:r>
              <a:rPr lang="en-PH" sz="2800" dirty="0" smtClean="0"/>
              <a:t>REVIEW SELECTED LEARNERS FOR BATCH ENROLL, CLICK </a:t>
            </a:r>
            <a:r>
              <a:rPr lang="en-PH" sz="2800" b="1" dirty="0" smtClean="0"/>
              <a:t>CANCEL</a:t>
            </a:r>
            <a:r>
              <a:rPr lang="en-PH" sz="2800" dirty="0" smtClean="0"/>
              <a:t> IF YOU WANT TO CHANGE OR CLICK </a:t>
            </a:r>
            <a:r>
              <a:rPr lang="en-PH" sz="2800" b="1" dirty="0" smtClean="0">
                <a:solidFill>
                  <a:srgbClr val="0070C0"/>
                </a:solidFill>
              </a:rPr>
              <a:t>BATCH ENROL SELECTED</a:t>
            </a:r>
            <a:r>
              <a:rPr lang="en-PH" sz="2800" dirty="0" smtClean="0"/>
              <a:t> IF YOU WANT TO ENROL THEM</a:t>
            </a:r>
            <a:endParaRPr lang="en-PH" sz="2800" dirty="0"/>
          </a:p>
        </p:txBody>
      </p:sp>
      <p:sp>
        <p:nvSpPr>
          <p:cNvPr id="4" name="Rounded Rectangle 3"/>
          <p:cNvSpPr/>
          <p:nvPr/>
        </p:nvSpPr>
        <p:spPr>
          <a:xfrm>
            <a:off x="10072468" y="3313635"/>
            <a:ext cx="1292239" cy="414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9453093" y="888642"/>
            <a:ext cx="1030310" cy="261610"/>
          </a:xfrm>
          <a:prstGeom prst="rect">
            <a:avLst/>
          </a:prstGeom>
          <a:solidFill>
            <a:schemeClr val="bg1"/>
          </a:solidFill>
        </p:spPr>
        <p:txBody>
          <a:bodyPr wrap="square" rtlCol="0">
            <a:spAutoFit/>
          </a:bodyPr>
          <a:lstStyle/>
          <a:p>
            <a:r>
              <a:rPr lang="en-PH" sz="1100" dirty="0" smtClean="0">
                <a:solidFill>
                  <a:srgbClr val="0070C0"/>
                </a:solidFill>
              </a:rPr>
              <a:t>List of Classes</a:t>
            </a:r>
            <a:endParaRPr lang="en-PH" sz="1100" dirty="0">
              <a:solidFill>
                <a:srgbClr val="0070C0"/>
              </a:solidFill>
            </a:endParaRPr>
          </a:p>
        </p:txBody>
      </p:sp>
      <p:sp>
        <p:nvSpPr>
          <p:cNvPr id="8" name="Rounded Rectangle 7"/>
          <p:cNvSpPr/>
          <p:nvPr/>
        </p:nvSpPr>
        <p:spPr>
          <a:xfrm>
            <a:off x="141667" y="4719914"/>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615736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012" y="665743"/>
            <a:ext cx="9017683" cy="4194927"/>
          </a:xfrm>
          <a:prstGeom prst="rect">
            <a:avLst/>
          </a:prstGeom>
        </p:spPr>
      </p:pic>
      <p:sp>
        <p:nvSpPr>
          <p:cNvPr id="8" name="Oval 7"/>
          <p:cNvSpPr/>
          <p:nvPr/>
        </p:nvSpPr>
        <p:spPr>
          <a:xfrm>
            <a:off x="6502505" y="3065383"/>
            <a:ext cx="167424" cy="154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chemeClr val="tx1"/>
                </a:solidFill>
              </a:rPr>
              <a:t>2</a:t>
            </a:r>
            <a:endParaRPr lang="en-PH" sz="1200" dirty="0">
              <a:solidFill>
                <a:schemeClr val="tx1"/>
              </a:solidFill>
            </a:endParaRPr>
          </a:p>
        </p:txBody>
      </p:sp>
      <p:sp>
        <p:nvSpPr>
          <p:cNvPr id="9" name="TextBox 8"/>
          <p:cNvSpPr txBox="1"/>
          <p:nvPr/>
        </p:nvSpPr>
        <p:spPr>
          <a:xfrm>
            <a:off x="2918012" y="5120708"/>
            <a:ext cx="9079931" cy="954107"/>
          </a:xfrm>
          <a:prstGeom prst="rect">
            <a:avLst/>
          </a:prstGeom>
          <a:noFill/>
        </p:spPr>
        <p:txBody>
          <a:bodyPr wrap="square" rtlCol="0">
            <a:spAutoFit/>
          </a:bodyPr>
          <a:lstStyle/>
          <a:p>
            <a:r>
              <a:rPr lang="en-PH" sz="2800" dirty="0" smtClean="0"/>
              <a:t>CLICK LIST OF CLASSES AND CLICK </a:t>
            </a:r>
            <a:r>
              <a:rPr lang="en-PH" sz="2800" b="1" dirty="0" smtClean="0"/>
              <a:t>VIEW ENROLMENT </a:t>
            </a:r>
            <a:r>
              <a:rPr lang="en-PH" sz="2800" dirty="0" smtClean="0"/>
              <a:t>TO DISPLAY THE LIST OF PUPILS THIS SY 2014-2015</a:t>
            </a:r>
            <a:endParaRPr lang="en-PH" sz="2800" dirty="0"/>
          </a:p>
        </p:txBody>
      </p:sp>
      <p:sp>
        <p:nvSpPr>
          <p:cNvPr id="10" name="Rounded Rectangle 9"/>
          <p:cNvSpPr/>
          <p:nvPr/>
        </p:nvSpPr>
        <p:spPr>
          <a:xfrm>
            <a:off x="141667" y="4719910"/>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814536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823"/>
          <a:stretch/>
        </p:blipFill>
        <p:spPr>
          <a:xfrm>
            <a:off x="3160059" y="669701"/>
            <a:ext cx="8853750" cy="4056845"/>
          </a:xfrm>
          <a:prstGeom prst="rect">
            <a:avLst/>
          </a:prstGeom>
        </p:spPr>
      </p:pic>
      <p:sp>
        <p:nvSpPr>
          <p:cNvPr id="3" name="TextBox 2"/>
          <p:cNvSpPr txBox="1"/>
          <p:nvPr/>
        </p:nvSpPr>
        <p:spPr>
          <a:xfrm>
            <a:off x="3315285" y="5009881"/>
            <a:ext cx="8876715" cy="461665"/>
          </a:xfrm>
          <a:prstGeom prst="rect">
            <a:avLst/>
          </a:prstGeom>
          <a:noFill/>
        </p:spPr>
        <p:txBody>
          <a:bodyPr wrap="square" rtlCol="0">
            <a:spAutoFit/>
          </a:bodyPr>
          <a:lstStyle/>
          <a:p>
            <a:r>
              <a:rPr lang="en-PH" sz="2400" dirty="0" smtClean="0"/>
              <a:t>YOU HAVE ALREADY 2 LEARNERS ENROLLED IN SY </a:t>
            </a:r>
            <a:r>
              <a:rPr lang="en-PH" sz="2400" dirty="0" smtClean="0"/>
              <a:t>2014-2015</a:t>
            </a:r>
            <a:endParaRPr lang="en-PH" sz="2400" b="1" dirty="0">
              <a:solidFill>
                <a:srgbClr val="00B050"/>
              </a:solidFill>
            </a:endParaRPr>
          </a:p>
        </p:txBody>
      </p:sp>
      <p:sp>
        <p:nvSpPr>
          <p:cNvPr id="4" name="Rounded Rectangle 3"/>
          <p:cNvSpPr/>
          <p:nvPr/>
        </p:nvSpPr>
        <p:spPr>
          <a:xfrm>
            <a:off x="141667" y="471991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869902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3504" y="188259"/>
            <a:ext cx="6143222" cy="523220"/>
          </a:xfrm>
          <a:prstGeom prst="rect">
            <a:avLst/>
          </a:prstGeom>
          <a:noFill/>
        </p:spPr>
        <p:txBody>
          <a:bodyPr wrap="square" rtlCol="0">
            <a:spAutoFit/>
          </a:bodyPr>
          <a:lstStyle/>
          <a:p>
            <a:r>
              <a:rPr lang="en-PH" sz="2800" dirty="0" smtClean="0"/>
              <a:t>ENROLLING TRANSFEREES</a:t>
            </a:r>
            <a:endParaRPr lang="en-PH"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05" y="1075586"/>
            <a:ext cx="8198539" cy="4220114"/>
          </a:xfrm>
          <a:prstGeom prst="rect">
            <a:avLst/>
          </a:prstGeom>
        </p:spPr>
      </p:pic>
      <p:sp>
        <p:nvSpPr>
          <p:cNvPr id="4" name="TextBox 3"/>
          <p:cNvSpPr txBox="1"/>
          <p:nvPr/>
        </p:nvSpPr>
        <p:spPr>
          <a:xfrm>
            <a:off x="3173504" y="5295700"/>
            <a:ext cx="8198541" cy="1384995"/>
          </a:xfrm>
          <a:prstGeom prst="rect">
            <a:avLst/>
          </a:prstGeom>
          <a:noFill/>
        </p:spPr>
        <p:txBody>
          <a:bodyPr wrap="square" rtlCol="0">
            <a:spAutoFit/>
          </a:bodyPr>
          <a:lstStyle/>
          <a:p>
            <a:r>
              <a:rPr lang="en-PH" sz="2800" dirty="0" smtClean="0"/>
              <a:t>SELECT A GRADE AND SECTION TO ENROL TRANSFEREE, CLICK DROPDOWN LIST, SELECT ENROL LEARNER</a:t>
            </a:r>
            <a:endParaRPr lang="en-PH" sz="2800" dirty="0"/>
          </a:p>
        </p:txBody>
      </p:sp>
      <p:sp>
        <p:nvSpPr>
          <p:cNvPr id="5" name="Rounded Rectangle 4"/>
          <p:cNvSpPr/>
          <p:nvPr/>
        </p:nvSpPr>
        <p:spPr>
          <a:xfrm>
            <a:off x="141667" y="4961961"/>
            <a:ext cx="2588655" cy="43031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947308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588" y="880989"/>
            <a:ext cx="9002289" cy="5094807"/>
          </a:xfrm>
          <a:prstGeom prst="rect">
            <a:avLst/>
          </a:prstGeom>
        </p:spPr>
      </p:pic>
      <p:sp>
        <p:nvSpPr>
          <p:cNvPr id="3" name="TextBox 2"/>
          <p:cNvSpPr txBox="1"/>
          <p:nvPr/>
        </p:nvSpPr>
        <p:spPr>
          <a:xfrm>
            <a:off x="3068822" y="183672"/>
            <a:ext cx="3464417" cy="584775"/>
          </a:xfrm>
          <a:prstGeom prst="rect">
            <a:avLst/>
          </a:prstGeom>
          <a:noFill/>
        </p:spPr>
        <p:txBody>
          <a:bodyPr wrap="square" rtlCol="0">
            <a:spAutoFit/>
          </a:bodyPr>
          <a:lstStyle/>
          <a:p>
            <a:r>
              <a:rPr lang="en-PH" sz="3200" b="1" dirty="0" smtClean="0"/>
              <a:t>SEARCH BY LRN</a:t>
            </a:r>
            <a:endParaRPr lang="en-PH" b="1" dirty="0"/>
          </a:p>
        </p:txBody>
      </p:sp>
      <p:sp>
        <p:nvSpPr>
          <p:cNvPr id="4" name="TextBox 3"/>
          <p:cNvSpPr txBox="1"/>
          <p:nvPr/>
        </p:nvSpPr>
        <p:spPr>
          <a:xfrm>
            <a:off x="2729131" y="5692462"/>
            <a:ext cx="8932985" cy="523220"/>
          </a:xfrm>
          <a:prstGeom prst="rect">
            <a:avLst/>
          </a:prstGeom>
          <a:noFill/>
        </p:spPr>
        <p:txBody>
          <a:bodyPr wrap="square" rtlCol="0">
            <a:spAutoFit/>
          </a:bodyPr>
          <a:lstStyle/>
          <a:p>
            <a:pPr algn="ctr"/>
            <a:r>
              <a:rPr lang="en-PH" sz="2800" dirty="0" smtClean="0"/>
              <a:t>Click </a:t>
            </a:r>
            <a:r>
              <a:rPr lang="en-PH" sz="2800" b="1" dirty="0" smtClean="0">
                <a:solidFill>
                  <a:srgbClr val="00B050"/>
                </a:solidFill>
              </a:rPr>
              <a:t>SEARCH BY LRN</a:t>
            </a:r>
            <a:endParaRPr lang="en-PH" sz="2800" b="1" dirty="0">
              <a:solidFill>
                <a:srgbClr val="00B050"/>
              </a:solidFill>
            </a:endParaRPr>
          </a:p>
        </p:txBody>
      </p:sp>
      <p:sp>
        <p:nvSpPr>
          <p:cNvPr id="8" name="Rounded Rectangle 7"/>
          <p:cNvSpPr/>
          <p:nvPr/>
        </p:nvSpPr>
        <p:spPr>
          <a:xfrm>
            <a:off x="141667" y="4935062"/>
            <a:ext cx="2588655" cy="43887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1243285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928" y="511399"/>
            <a:ext cx="9186203" cy="5017204"/>
          </a:xfrm>
          <a:prstGeom prst="rect">
            <a:avLst/>
          </a:prstGeom>
        </p:spPr>
      </p:pic>
      <p:sp>
        <p:nvSpPr>
          <p:cNvPr id="5" name="TextBox 4"/>
          <p:cNvSpPr txBox="1"/>
          <p:nvPr/>
        </p:nvSpPr>
        <p:spPr>
          <a:xfrm>
            <a:off x="3854548" y="5528603"/>
            <a:ext cx="7427741" cy="523220"/>
          </a:xfrm>
          <a:prstGeom prst="rect">
            <a:avLst/>
          </a:prstGeom>
          <a:noFill/>
        </p:spPr>
        <p:txBody>
          <a:bodyPr wrap="square" rtlCol="0">
            <a:spAutoFit/>
          </a:bodyPr>
          <a:lstStyle/>
          <a:p>
            <a:r>
              <a:rPr lang="en-PH" sz="2800" dirty="0" smtClean="0"/>
              <a:t>TYPE THE LRN NUMBER THEN CLICK SEARCH</a:t>
            </a:r>
            <a:endParaRPr lang="en-PH" sz="2800" dirty="0"/>
          </a:p>
        </p:txBody>
      </p:sp>
      <p:sp>
        <p:nvSpPr>
          <p:cNvPr id="7" name="Rounded Rectangle 6"/>
          <p:cNvSpPr/>
          <p:nvPr/>
        </p:nvSpPr>
        <p:spPr>
          <a:xfrm>
            <a:off x="141667" y="4921620"/>
            <a:ext cx="2588655" cy="41686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319860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434862"/>
            <a:ext cx="9087730" cy="4961386"/>
          </a:xfrm>
          <a:prstGeom prst="rect">
            <a:avLst/>
          </a:prstGeom>
        </p:spPr>
      </p:pic>
      <p:sp>
        <p:nvSpPr>
          <p:cNvPr id="5" name="TextBox 4"/>
          <p:cNvSpPr txBox="1"/>
          <p:nvPr/>
        </p:nvSpPr>
        <p:spPr>
          <a:xfrm>
            <a:off x="3854548" y="5528603"/>
            <a:ext cx="7427741" cy="523220"/>
          </a:xfrm>
          <a:prstGeom prst="rect">
            <a:avLst/>
          </a:prstGeom>
          <a:noFill/>
        </p:spPr>
        <p:txBody>
          <a:bodyPr wrap="square" rtlCol="0">
            <a:spAutoFit/>
          </a:bodyPr>
          <a:lstStyle/>
          <a:p>
            <a:r>
              <a:rPr lang="en-PH" sz="2800" dirty="0" smtClean="0"/>
              <a:t>CLICK ENROL</a:t>
            </a:r>
            <a:endParaRPr lang="en-PH" sz="2800" dirty="0"/>
          </a:p>
        </p:txBody>
      </p:sp>
      <p:sp>
        <p:nvSpPr>
          <p:cNvPr id="4" name="TextBox 3"/>
          <p:cNvSpPr txBox="1"/>
          <p:nvPr/>
        </p:nvSpPr>
        <p:spPr>
          <a:xfrm>
            <a:off x="7778839" y="2936383"/>
            <a:ext cx="3696237" cy="2677656"/>
          </a:xfrm>
          <a:prstGeom prst="rect">
            <a:avLst/>
          </a:prstGeom>
          <a:noFill/>
        </p:spPr>
        <p:txBody>
          <a:bodyPr wrap="square" rtlCol="0">
            <a:spAutoFit/>
          </a:bodyPr>
          <a:lstStyle/>
          <a:p>
            <a:r>
              <a:rPr lang="en-PH" sz="2800" dirty="0" smtClean="0"/>
              <a:t>Use the Override Facility if it is not eligible, Do you want to override this information and proceed, Click Yes to Continue</a:t>
            </a:r>
            <a:endParaRPr lang="en-PH" sz="2800" dirty="0"/>
          </a:p>
        </p:txBody>
      </p:sp>
      <p:sp>
        <p:nvSpPr>
          <p:cNvPr id="7" name="Rounded Rectangle 6"/>
          <p:cNvSpPr/>
          <p:nvPr/>
        </p:nvSpPr>
        <p:spPr>
          <a:xfrm>
            <a:off x="141667" y="4935064"/>
            <a:ext cx="2588655" cy="46118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840759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24" y="170946"/>
            <a:ext cx="9008907" cy="5451385"/>
          </a:xfrm>
          <a:prstGeom prst="rect">
            <a:avLst/>
          </a:prstGeom>
        </p:spPr>
      </p:pic>
      <p:sp>
        <p:nvSpPr>
          <p:cNvPr id="3" name="TextBox 2"/>
          <p:cNvSpPr txBox="1"/>
          <p:nvPr/>
        </p:nvSpPr>
        <p:spPr>
          <a:xfrm>
            <a:off x="3207433" y="4699000"/>
            <a:ext cx="2940148" cy="646331"/>
          </a:xfrm>
          <a:prstGeom prst="rect">
            <a:avLst/>
          </a:prstGeom>
          <a:noFill/>
        </p:spPr>
        <p:txBody>
          <a:bodyPr wrap="square" rtlCol="0">
            <a:spAutoFit/>
          </a:bodyPr>
          <a:lstStyle/>
          <a:p>
            <a:r>
              <a:rPr lang="en-PH" dirty="0" smtClean="0"/>
              <a:t>Click here to indicate the Date of First Attendance</a:t>
            </a:r>
            <a:endParaRPr lang="en-PH" dirty="0"/>
          </a:p>
        </p:txBody>
      </p:sp>
      <p:cxnSp>
        <p:nvCxnSpPr>
          <p:cNvPr id="4" name="Straight Arrow Connector 3"/>
          <p:cNvCxnSpPr/>
          <p:nvPr/>
        </p:nvCxnSpPr>
        <p:spPr>
          <a:xfrm flipH="1">
            <a:off x="4051495" y="4318781"/>
            <a:ext cx="843234" cy="562709"/>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39950" y="5613009"/>
            <a:ext cx="3798277" cy="1200329"/>
          </a:xfrm>
          <a:prstGeom prst="rect">
            <a:avLst/>
          </a:prstGeom>
          <a:noFill/>
        </p:spPr>
        <p:txBody>
          <a:bodyPr wrap="square" rtlCol="0">
            <a:spAutoFit/>
          </a:bodyPr>
          <a:lstStyle/>
          <a:p>
            <a:r>
              <a:rPr lang="en-PH" dirty="0" smtClean="0"/>
              <a:t>Click the box beside CCT Recipient if the learner is 4Ps, Click the box - Alive if Muslim, Click the box if </a:t>
            </a:r>
            <a:r>
              <a:rPr lang="en-PH" dirty="0" err="1" smtClean="0"/>
              <a:t>Balik</a:t>
            </a:r>
            <a:r>
              <a:rPr lang="en-PH" dirty="0" smtClean="0"/>
              <a:t> Aral, with ECD or Repeater</a:t>
            </a:r>
            <a:endParaRPr lang="en-PH" dirty="0"/>
          </a:p>
        </p:txBody>
      </p:sp>
      <p:cxnSp>
        <p:nvCxnSpPr>
          <p:cNvPr id="6" name="Straight Arrow Connector 5"/>
          <p:cNvCxnSpPr>
            <a:endCxn id="5" idx="1"/>
          </p:cNvCxnSpPr>
          <p:nvPr/>
        </p:nvCxnSpPr>
        <p:spPr>
          <a:xfrm>
            <a:off x="5950634" y="4318781"/>
            <a:ext cx="689316" cy="189439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41667" y="4935065"/>
            <a:ext cx="2588655" cy="41026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TextBox 11"/>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47352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0391" y="108792"/>
            <a:ext cx="7340518" cy="523220"/>
          </a:xfrm>
          <a:prstGeom prst="rect">
            <a:avLst/>
          </a:prstGeom>
          <a:noFill/>
        </p:spPr>
        <p:txBody>
          <a:bodyPr wrap="square" rtlCol="0">
            <a:spAutoFit/>
          </a:bodyPr>
          <a:lstStyle/>
          <a:p>
            <a:r>
              <a:rPr lang="en-GB" sz="2800" b="1" dirty="0" smtClean="0"/>
              <a:t>MANAGING OF ACCOUNT OF SCHOOL HEAD</a:t>
            </a:r>
            <a:endParaRPr lang="en-GB"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899246"/>
            <a:ext cx="8638512" cy="4368945"/>
          </a:xfrm>
          <a:prstGeom prst="rect">
            <a:avLst/>
          </a:prstGeom>
        </p:spPr>
      </p:pic>
      <p:sp>
        <p:nvSpPr>
          <p:cNvPr id="4" name="TextBox 3"/>
          <p:cNvSpPr txBox="1"/>
          <p:nvPr/>
        </p:nvSpPr>
        <p:spPr>
          <a:xfrm>
            <a:off x="9538855" y="3387436"/>
            <a:ext cx="2015836" cy="646331"/>
          </a:xfrm>
          <a:prstGeom prst="rect">
            <a:avLst/>
          </a:prstGeom>
          <a:noFill/>
        </p:spPr>
        <p:txBody>
          <a:bodyPr wrap="square" rtlCol="0">
            <a:spAutoFit/>
          </a:bodyPr>
          <a:lstStyle/>
          <a:p>
            <a:r>
              <a:rPr lang="en-GB" dirty="0" smtClean="0"/>
              <a:t>Click Here then click Account  </a:t>
            </a:r>
            <a:endParaRPr lang="en-GB" dirty="0"/>
          </a:p>
        </p:txBody>
      </p:sp>
      <p:cxnSp>
        <p:nvCxnSpPr>
          <p:cNvPr id="6" name="Straight Arrow Connector 5"/>
          <p:cNvCxnSpPr/>
          <p:nvPr/>
        </p:nvCxnSpPr>
        <p:spPr>
          <a:xfrm flipH="1">
            <a:off x="10390909" y="1808018"/>
            <a:ext cx="103909" cy="1662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41667" y="108920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363997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07" y="138845"/>
            <a:ext cx="8384784" cy="5094338"/>
          </a:xfrm>
          <a:prstGeom prst="rect">
            <a:avLst/>
          </a:prstGeom>
        </p:spPr>
      </p:pic>
      <p:sp>
        <p:nvSpPr>
          <p:cNvPr id="3" name="TextBox 2"/>
          <p:cNvSpPr txBox="1"/>
          <p:nvPr/>
        </p:nvSpPr>
        <p:spPr>
          <a:xfrm>
            <a:off x="2700996" y="5537914"/>
            <a:ext cx="9491003" cy="954107"/>
          </a:xfrm>
          <a:prstGeom prst="rect">
            <a:avLst/>
          </a:prstGeom>
          <a:noFill/>
        </p:spPr>
        <p:txBody>
          <a:bodyPr wrap="square" rtlCol="0">
            <a:spAutoFit/>
          </a:bodyPr>
          <a:lstStyle/>
          <a:p>
            <a:r>
              <a:rPr lang="en-PH" sz="2800" dirty="0" smtClean="0"/>
              <a:t>CLICK THE DATE OF THE MONTH TO SELECT THE FIRST APPEARANCE IN THE SCHOOL OF THE SELECTED LEARNERS</a:t>
            </a:r>
            <a:endParaRPr lang="en-PH" sz="2800" dirty="0"/>
          </a:p>
        </p:txBody>
      </p:sp>
      <p:sp>
        <p:nvSpPr>
          <p:cNvPr id="7" name="Rounded Rectangle 6"/>
          <p:cNvSpPr/>
          <p:nvPr/>
        </p:nvSpPr>
        <p:spPr>
          <a:xfrm>
            <a:off x="141667" y="4948510"/>
            <a:ext cx="2588655" cy="43031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436863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2" y="0"/>
            <a:ext cx="8555687" cy="5319591"/>
          </a:xfrm>
          <a:prstGeom prst="rect">
            <a:avLst/>
          </a:prstGeom>
        </p:spPr>
      </p:pic>
      <p:sp>
        <p:nvSpPr>
          <p:cNvPr id="5" name="TextBox 4"/>
          <p:cNvSpPr txBox="1"/>
          <p:nvPr/>
        </p:nvSpPr>
        <p:spPr>
          <a:xfrm>
            <a:off x="3151162" y="5458265"/>
            <a:ext cx="8525022" cy="523220"/>
          </a:xfrm>
          <a:prstGeom prst="rect">
            <a:avLst/>
          </a:prstGeom>
          <a:noFill/>
        </p:spPr>
        <p:txBody>
          <a:bodyPr wrap="square" rtlCol="0">
            <a:spAutoFit/>
          </a:bodyPr>
          <a:lstStyle/>
          <a:p>
            <a:r>
              <a:rPr lang="en-PH" sz="2800" dirty="0" smtClean="0"/>
              <a:t>AFTER FILLING UP THE REQUIRED DATA, CLICK </a:t>
            </a:r>
            <a:r>
              <a:rPr lang="en-PH" sz="2800" b="1" dirty="0" smtClean="0">
                <a:solidFill>
                  <a:srgbClr val="0070C0"/>
                </a:solidFill>
              </a:rPr>
              <a:t>ENROL</a:t>
            </a:r>
            <a:r>
              <a:rPr lang="en-PH" sz="2800" dirty="0" smtClean="0"/>
              <a:t> </a:t>
            </a:r>
            <a:endParaRPr lang="en-PH" sz="2800" dirty="0"/>
          </a:p>
        </p:txBody>
      </p:sp>
      <p:sp>
        <p:nvSpPr>
          <p:cNvPr id="7" name="Rounded Rectangle 6"/>
          <p:cNvSpPr/>
          <p:nvPr/>
        </p:nvSpPr>
        <p:spPr>
          <a:xfrm>
            <a:off x="141667" y="4935067"/>
            <a:ext cx="2588655" cy="38452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6068126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2" y="690645"/>
            <a:ext cx="9017216" cy="4782002"/>
          </a:xfrm>
          <a:prstGeom prst="rect">
            <a:avLst/>
          </a:prstGeom>
        </p:spPr>
      </p:pic>
      <p:sp>
        <p:nvSpPr>
          <p:cNvPr id="3" name="TextBox 2"/>
          <p:cNvSpPr txBox="1"/>
          <p:nvPr/>
        </p:nvSpPr>
        <p:spPr>
          <a:xfrm>
            <a:off x="2715422" y="167425"/>
            <a:ext cx="4224271" cy="523220"/>
          </a:xfrm>
          <a:prstGeom prst="rect">
            <a:avLst/>
          </a:prstGeom>
          <a:noFill/>
        </p:spPr>
        <p:txBody>
          <a:bodyPr wrap="square" rtlCol="0">
            <a:spAutoFit/>
          </a:bodyPr>
          <a:lstStyle/>
          <a:p>
            <a:r>
              <a:rPr lang="en-PH" sz="2800" b="1" dirty="0" smtClean="0"/>
              <a:t>ENROL BY NAME</a:t>
            </a:r>
            <a:endParaRPr lang="en-PH" sz="2800" b="1" dirty="0"/>
          </a:p>
        </p:txBody>
      </p:sp>
      <p:sp>
        <p:nvSpPr>
          <p:cNvPr id="4" name="TextBox 3"/>
          <p:cNvSpPr txBox="1"/>
          <p:nvPr/>
        </p:nvSpPr>
        <p:spPr>
          <a:xfrm>
            <a:off x="2661634" y="5472647"/>
            <a:ext cx="9530366" cy="523220"/>
          </a:xfrm>
          <a:prstGeom prst="rect">
            <a:avLst/>
          </a:prstGeom>
          <a:noFill/>
        </p:spPr>
        <p:txBody>
          <a:bodyPr wrap="square" rtlCol="0">
            <a:spAutoFit/>
          </a:bodyPr>
          <a:lstStyle/>
          <a:p>
            <a:r>
              <a:rPr lang="en-PH" sz="2800" dirty="0" smtClean="0"/>
              <a:t>TYPE THE FIRST NAME AND LAST NAME, THEN CLICK SEARCH</a:t>
            </a:r>
            <a:endParaRPr lang="en-PH" sz="2800" dirty="0"/>
          </a:p>
        </p:txBody>
      </p:sp>
      <p:sp>
        <p:nvSpPr>
          <p:cNvPr id="5" name="Rounded Rectangle 4"/>
          <p:cNvSpPr/>
          <p:nvPr/>
        </p:nvSpPr>
        <p:spPr>
          <a:xfrm>
            <a:off x="141667" y="4921617"/>
            <a:ext cx="2588655" cy="4034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607681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29" y="188622"/>
            <a:ext cx="8886154" cy="4739381"/>
          </a:xfrm>
          <a:prstGeom prst="rect">
            <a:avLst/>
          </a:prstGeom>
        </p:spPr>
      </p:pic>
      <p:sp>
        <p:nvSpPr>
          <p:cNvPr id="3" name="TextBox 2"/>
          <p:cNvSpPr txBox="1"/>
          <p:nvPr/>
        </p:nvSpPr>
        <p:spPr>
          <a:xfrm>
            <a:off x="3387144" y="5048518"/>
            <a:ext cx="8152326" cy="830997"/>
          </a:xfrm>
          <a:prstGeom prst="rect">
            <a:avLst/>
          </a:prstGeom>
          <a:noFill/>
        </p:spPr>
        <p:txBody>
          <a:bodyPr wrap="square" rtlCol="0">
            <a:spAutoFit/>
          </a:bodyPr>
          <a:lstStyle/>
          <a:p>
            <a:r>
              <a:rPr lang="en-PH" sz="2400" dirty="0" smtClean="0"/>
              <a:t>IF SIMILAR RECORD EXIST, PROVIDE THE MIDDLE NAME THEN CLICK SEARCH</a:t>
            </a:r>
            <a:endParaRPr lang="en-PH" sz="2400" dirty="0"/>
          </a:p>
        </p:txBody>
      </p:sp>
      <p:sp>
        <p:nvSpPr>
          <p:cNvPr id="4" name="Rounded Rectangle 3"/>
          <p:cNvSpPr/>
          <p:nvPr/>
        </p:nvSpPr>
        <p:spPr>
          <a:xfrm>
            <a:off x="141667" y="4961957"/>
            <a:ext cx="2588655" cy="38997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152793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76" y="767969"/>
            <a:ext cx="8491218" cy="4375734"/>
          </a:xfrm>
          <a:prstGeom prst="rect">
            <a:avLst/>
          </a:prstGeom>
        </p:spPr>
      </p:pic>
      <p:sp>
        <p:nvSpPr>
          <p:cNvPr id="3" name="TextBox 2"/>
          <p:cNvSpPr txBox="1"/>
          <p:nvPr/>
        </p:nvSpPr>
        <p:spPr>
          <a:xfrm>
            <a:off x="2756646" y="5251279"/>
            <a:ext cx="8585347" cy="830997"/>
          </a:xfrm>
          <a:prstGeom prst="rect">
            <a:avLst/>
          </a:prstGeom>
          <a:noFill/>
        </p:spPr>
        <p:txBody>
          <a:bodyPr wrap="square" rtlCol="0">
            <a:spAutoFit/>
          </a:bodyPr>
          <a:lstStyle/>
          <a:p>
            <a:r>
              <a:rPr lang="en-PH" sz="2400" dirty="0" smtClean="0"/>
              <a:t>IF SIMILAR RECORD EXIST, PROVIDE THE BIRTH DATE THEN CLICK SEARCH</a:t>
            </a:r>
            <a:endParaRPr lang="en-PH" sz="2400" dirty="0"/>
          </a:p>
        </p:txBody>
      </p:sp>
      <p:sp>
        <p:nvSpPr>
          <p:cNvPr id="4" name="Rounded Rectangle 3"/>
          <p:cNvSpPr/>
          <p:nvPr/>
        </p:nvSpPr>
        <p:spPr>
          <a:xfrm>
            <a:off x="141667" y="4935065"/>
            <a:ext cx="2588655" cy="45720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2366623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268377"/>
            <a:ext cx="9326853" cy="4874982"/>
          </a:xfrm>
          <a:prstGeom prst="rect">
            <a:avLst/>
          </a:prstGeom>
        </p:spPr>
      </p:pic>
      <p:sp>
        <p:nvSpPr>
          <p:cNvPr id="3" name="TextBox 2"/>
          <p:cNvSpPr txBox="1"/>
          <p:nvPr/>
        </p:nvSpPr>
        <p:spPr>
          <a:xfrm>
            <a:off x="4043966" y="5370490"/>
            <a:ext cx="5525037" cy="523220"/>
          </a:xfrm>
          <a:prstGeom prst="rect">
            <a:avLst/>
          </a:prstGeom>
          <a:noFill/>
        </p:spPr>
        <p:txBody>
          <a:bodyPr wrap="square" rtlCol="0">
            <a:spAutoFit/>
          </a:bodyPr>
          <a:lstStyle/>
          <a:p>
            <a:r>
              <a:rPr lang="en-PH" sz="2800" b="1" dirty="0" smtClean="0"/>
              <a:t>CLICK PREVIEW MATCHED</a:t>
            </a:r>
            <a:endParaRPr lang="en-PH" sz="2800" b="1" dirty="0"/>
          </a:p>
        </p:txBody>
      </p:sp>
      <p:sp>
        <p:nvSpPr>
          <p:cNvPr id="5" name="Left Arrow 4"/>
          <p:cNvSpPr/>
          <p:nvPr/>
        </p:nvSpPr>
        <p:spPr>
          <a:xfrm>
            <a:off x="7129213" y="2358138"/>
            <a:ext cx="1326524" cy="6954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PLS. READ</a:t>
            </a:r>
            <a:endParaRPr lang="en-PH" dirty="0"/>
          </a:p>
        </p:txBody>
      </p:sp>
      <p:sp>
        <p:nvSpPr>
          <p:cNvPr id="6" name="Rounded Rectangle 5"/>
          <p:cNvSpPr/>
          <p:nvPr/>
        </p:nvSpPr>
        <p:spPr>
          <a:xfrm>
            <a:off x="141667" y="4935066"/>
            <a:ext cx="2588655" cy="43542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4054030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434862"/>
            <a:ext cx="9087730" cy="4961386"/>
          </a:xfrm>
          <a:prstGeom prst="rect">
            <a:avLst/>
          </a:prstGeom>
        </p:spPr>
      </p:pic>
      <p:sp>
        <p:nvSpPr>
          <p:cNvPr id="3" name="TextBox 2"/>
          <p:cNvSpPr txBox="1"/>
          <p:nvPr/>
        </p:nvSpPr>
        <p:spPr>
          <a:xfrm>
            <a:off x="3854548" y="5528603"/>
            <a:ext cx="7427741" cy="523220"/>
          </a:xfrm>
          <a:prstGeom prst="rect">
            <a:avLst/>
          </a:prstGeom>
          <a:noFill/>
        </p:spPr>
        <p:txBody>
          <a:bodyPr wrap="square" rtlCol="0">
            <a:spAutoFit/>
          </a:bodyPr>
          <a:lstStyle/>
          <a:p>
            <a:r>
              <a:rPr lang="en-PH" sz="2800" dirty="0" smtClean="0"/>
              <a:t>CLICK ENROL</a:t>
            </a:r>
            <a:endParaRPr lang="en-PH" sz="2800" dirty="0"/>
          </a:p>
        </p:txBody>
      </p:sp>
      <p:sp>
        <p:nvSpPr>
          <p:cNvPr id="4" name="TextBox 3"/>
          <p:cNvSpPr txBox="1"/>
          <p:nvPr/>
        </p:nvSpPr>
        <p:spPr>
          <a:xfrm>
            <a:off x="7778839" y="2936383"/>
            <a:ext cx="3696237" cy="2677656"/>
          </a:xfrm>
          <a:prstGeom prst="rect">
            <a:avLst/>
          </a:prstGeom>
          <a:noFill/>
        </p:spPr>
        <p:txBody>
          <a:bodyPr wrap="square" rtlCol="0">
            <a:spAutoFit/>
          </a:bodyPr>
          <a:lstStyle/>
          <a:p>
            <a:r>
              <a:rPr lang="en-PH" sz="2800" dirty="0" smtClean="0"/>
              <a:t>Use the Override Facility if it is not eligible, Do you want to override this information and proceed, Click Yes to Continue</a:t>
            </a:r>
            <a:endParaRPr lang="en-PH" sz="2800" dirty="0"/>
          </a:p>
        </p:txBody>
      </p:sp>
      <p:sp>
        <p:nvSpPr>
          <p:cNvPr id="5" name="TextBox 4"/>
          <p:cNvSpPr txBox="1"/>
          <p:nvPr/>
        </p:nvSpPr>
        <p:spPr>
          <a:xfrm>
            <a:off x="4430332" y="3889420"/>
            <a:ext cx="1352282" cy="600164"/>
          </a:xfrm>
          <a:prstGeom prst="rect">
            <a:avLst/>
          </a:prstGeom>
          <a:solidFill>
            <a:schemeClr val="bg1"/>
          </a:solidFill>
        </p:spPr>
        <p:txBody>
          <a:bodyPr wrap="square" rtlCol="0">
            <a:spAutoFit/>
          </a:bodyPr>
          <a:lstStyle/>
          <a:p>
            <a:r>
              <a:rPr lang="en-PH" sz="1100" dirty="0" smtClean="0"/>
              <a:t>JHON HURLEY</a:t>
            </a:r>
          </a:p>
          <a:p>
            <a:r>
              <a:rPr lang="en-PH" sz="1100" dirty="0" smtClean="0"/>
              <a:t>SORIANO</a:t>
            </a:r>
          </a:p>
          <a:p>
            <a:r>
              <a:rPr lang="en-PH" sz="1100" dirty="0" smtClean="0"/>
              <a:t>AGUEDAN</a:t>
            </a:r>
            <a:endParaRPr lang="en-PH"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009" y="721217"/>
            <a:ext cx="733425" cy="412123"/>
          </a:xfrm>
          <a:prstGeom prst="rect">
            <a:avLst/>
          </a:prstGeom>
        </p:spPr>
      </p:pic>
      <p:sp>
        <p:nvSpPr>
          <p:cNvPr id="7" name="Rounded Rectangle 6"/>
          <p:cNvSpPr/>
          <p:nvPr/>
        </p:nvSpPr>
        <p:spPr>
          <a:xfrm>
            <a:off x="141667" y="4935066"/>
            <a:ext cx="2588655" cy="46118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457585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37790" y="448412"/>
            <a:ext cx="9073662" cy="5089503"/>
            <a:chOff x="2637790" y="448412"/>
            <a:chExt cx="9073662" cy="508950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790" y="448412"/>
              <a:ext cx="9073662" cy="5089503"/>
            </a:xfrm>
            <a:prstGeom prst="rect">
              <a:avLst/>
            </a:prstGeom>
          </p:spPr>
        </p:pic>
        <p:sp>
          <p:nvSpPr>
            <p:cNvPr id="3" name="TextBox 2"/>
            <p:cNvSpPr txBox="1"/>
            <p:nvPr/>
          </p:nvSpPr>
          <p:spPr>
            <a:xfrm>
              <a:off x="4353059" y="4082603"/>
              <a:ext cx="1094704" cy="253916"/>
            </a:xfrm>
            <a:prstGeom prst="rect">
              <a:avLst/>
            </a:prstGeom>
            <a:solidFill>
              <a:schemeClr val="bg1"/>
            </a:solidFill>
          </p:spPr>
          <p:txBody>
            <a:bodyPr wrap="square" rtlCol="0">
              <a:spAutoFit/>
            </a:bodyPr>
            <a:lstStyle/>
            <a:p>
              <a:r>
                <a:rPr lang="en-PH" sz="1050" dirty="0" smtClean="0">
                  <a:latin typeface="Arial Narrow" panose="020B0606020202030204" pitchFamily="34" charset="0"/>
                </a:rPr>
                <a:t>JHON HURLEY</a:t>
              </a:r>
              <a:endParaRPr lang="en-PH" sz="1050" dirty="0">
                <a:latin typeface="Arial Narrow" panose="020B0606020202030204" pitchFamily="34" charset="0"/>
              </a:endParaRPr>
            </a:p>
          </p:txBody>
        </p:sp>
        <p:sp>
          <p:nvSpPr>
            <p:cNvPr id="4" name="TextBox 3"/>
            <p:cNvSpPr txBox="1"/>
            <p:nvPr/>
          </p:nvSpPr>
          <p:spPr>
            <a:xfrm>
              <a:off x="4353059" y="4336519"/>
              <a:ext cx="1094704" cy="253916"/>
            </a:xfrm>
            <a:prstGeom prst="rect">
              <a:avLst/>
            </a:prstGeom>
            <a:solidFill>
              <a:schemeClr val="bg1"/>
            </a:solidFill>
          </p:spPr>
          <p:txBody>
            <a:bodyPr wrap="square" rtlCol="0">
              <a:spAutoFit/>
            </a:bodyPr>
            <a:lstStyle/>
            <a:p>
              <a:r>
                <a:rPr lang="en-PH" sz="1050" dirty="0" smtClean="0">
                  <a:latin typeface="Arial Narrow" panose="020B0606020202030204" pitchFamily="34" charset="0"/>
                </a:rPr>
                <a:t>AGUEDAN</a:t>
              </a:r>
              <a:endParaRPr lang="en-PH" sz="1050" dirty="0">
                <a:latin typeface="Arial Narrow" panose="020B0606020202030204" pitchFamily="34" charset="0"/>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790" y="161624"/>
            <a:ext cx="9235341" cy="5451385"/>
          </a:xfrm>
          <a:prstGeom prst="rect">
            <a:avLst/>
          </a:prstGeom>
        </p:spPr>
      </p:pic>
      <p:sp>
        <p:nvSpPr>
          <p:cNvPr id="7" name="TextBox 6"/>
          <p:cNvSpPr txBox="1"/>
          <p:nvPr/>
        </p:nvSpPr>
        <p:spPr>
          <a:xfrm>
            <a:off x="3207433" y="4699000"/>
            <a:ext cx="2940148" cy="646331"/>
          </a:xfrm>
          <a:prstGeom prst="rect">
            <a:avLst/>
          </a:prstGeom>
          <a:noFill/>
        </p:spPr>
        <p:txBody>
          <a:bodyPr wrap="square" rtlCol="0">
            <a:spAutoFit/>
          </a:bodyPr>
          <a:lstStyle/>
          <a:p>
            <a:r>
              <a:rPr lang="en-PH" dirty="0" smtClean="0"/>
              <a:t>Click here to indicate the Date of First Attendance</a:t>
            </a:r>
            <a:endParaRPr lang="en-PH" dirty="0"/>
          </a:p>
        </p:txBody>
      </p:sp>
      <p:cxnSp>
        <p:nvCxnSpPr>
          <p:cNvPr id="8" name="Straight Arrow Connector 7"/>
          <p:cNvCxnSpPr/>
          <p:nvPr/>
        </p:nvCxnSpPr>
        <p:spPr>
          <a:xfrm flipH="1">
            <a:off x="4051495" y="4305902"/>
            <a:ext cx="695317" cy="57558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39950" y="5613009"/>
            <a:ext cx="3798277" cy="1200329"/>
          </a:xfrm>
          <a:prstGeom prst="rect">
            <a:avLst/>
          </a:prstGeom>
          <a:noFill/>
        </p:spPr>
        <p:txBody>
          <a:bodyPr wrap="square" rtlCol="0">
            <a:spAutoFit/>
          </a:bodyPr>
          <a:lstStyle/>
          <a:p>
            <a:r>
              <a:rPr lang="en-PH" dirty="0" smtClean="0"/>
              <a:t>Click the box beside CCT Recipient if the learner is 4Ps, Click the box - Alive if Muslim, Click the box if </a:t>
            </a:r>
            <a:r>
              <a:rPr lang="en-PH" dirty="0" err="1" smtClean="0"/>
              <a:t>Balik</a:t>
            </a:r>
            <a:r>
              <a:rPr lang="en-PH" dirty="0" smtClean="0"/>
              <a:t> Aral, with ECD or Repeater</a:t>
            </a:r>
            <a:endParaRPr lang="en-PH" dirty="0"/>
          </a:p>
        </p:txBody>
      </p:sp>
      <p:cxnSp>
        <p:nvCxnSpPr>
          <p:cNvPr id="10" name="Straight Arrow Connector 9"/>
          <p:cNvCxnSpPr>
            <a:endCxn id="9" idx="1"/>
          </p:cNvCxnSpPr>
          <p:nvPr/>
        </p:nvCxnSpPr>
        <p:spPr>
          <a:xfrm>
            <a:off x="5950634" y="4318781"/>
            <a:ext cx="689316" cy="189439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84867" y="1725770"/>
            <a:ext cx="1127991" cy="261610"/>
          </a:xfrm>
          <a:prstGeom prst="rect">
            <a:avLst/>
          </a:prstGeom>
          <a:solidFill>
            <a:schemeClr val="bg1">
              <a:lumMod val="95000"/>
            </a:schemeClr>
          </a:solidFill>
        </p:spPr>
        <p:txBody>
          <a:bodyPr wrap="square" rtlCol="0">
            <a:spAutoFit/>
          </a:bodyPr>
          <a:lstStyle/>
          <a:p>
            <a:r>
              <a:rPr lang="en-PH" sz="1100" dirty="0" smtClean="0"/>
              <a:t>JHON HURLEY</a:t>
            </a:r>
            <a:endParaRPr lang="en-PH" sz="1100" dirty="0"/>
          </a:p>
        </p:txBody>
      </p:sp>
      <p:sp>
        <p:nvSpPr>
          <p:cNvPr id="12" name="TextBox 11"/>
          <p:cNvSpPr txBox="1"/>
          <p:nvPr/>
        </p:nvSpPr>
        <p:spPr>
          <a:xfrm>
            <a:off x="4900411" y="1725770"/>
            <a:ext cx="1127991" cy="261610"/>
          </a:xfrm>
          <a:prstGeom prst="rect">
            <a:avLst/>
          </a:prstGeom>
          <a:solidFill>
            <a:schemeClr val="bg1">
              <a:lumMod val="95000"/>
            </a:schemeClr>
          </a:solidFill>
        </p:spPr>
        <p:txBody>
          <a:bodyPr wrap="square" rtlCol="0">
            <a:spAutoFit/>
          </a:bodyPr>
          <a:lstStyle/>
          <a:p>
            <a:r>
              <a:rPr lang="en-PH" sz="1100" dirty="0" smtClean="0"/>
              <a:t>SORIANO</a:t>
            </a:r>
            <a:endParaRPr lang="en-PH" sz="1100" dirty="0"/>
          </a:p>
        </p:txBody>
      </p:sp>
      <p:sp>
        <p:nvSpPr>
          <p:cNvPr id="13" name="TextBox 12"/>
          <p:cNvSpPr txBox="1"/>
          <p:nvPr/>
        </p:nvSpPr>
        <p:spPr>
          <a:xfrm>
            <a:off x="7177940" y="1702192"/>
            <a:ext cx="1127991" cy="261610"/>
          </a:xfrm>
          <a:prstGeom prst="rect">
            <a:avLst/>
          </a:prstGeom>
          <a:solidFill>
            <a:schemeClr val="bg1">
              <a:lumMod val="95000"/>
            </a:schemeClr>
          </a:solidFill>
        </p:spPr>
        <p:txBody>
          <a:bodyPr wrap="square" rtlCol="0">
            <a:spAutoFit/>
          </a:bodyPr>
          <a:lstStyle/>
          <a:p>
            <a:r>
              <a:rPr lang="en-PH" sz="1100" dirty="0" smtClean="0"/>
              <a:t>AGUEDAN</a:t>
            </a:r>
            <a:endParaRPr lang="en-PH" sz="1100" dirty="0"/>
          </a:p>
        </p:txBody>
      </p:sp>
      <p:sp>
        <p:nvSpPr>
          <p:cNvPr id="14" name="TextBox 13"/>
          <p:cNvSpPr txBox="1"/>
          <p:nvPr/>
        </p:nvSpPr>
        <p:spPr>
          <a:xfrm>
            <a:off x="7859085" y="4044292"/>
            <a:ext cx="1127991" cy="261610"/>
          </a:xfrm>
          <a:prstGeom prst="rect">
            <a:avLst/>
          </a:prstGeom>
          <a:solidFill>
            <a:schemeClr val="bg1">
              <a:lumMod val="95000"/>
            </a:schemeClr>
          </a:solidFill>
        </p:spPr>
        <p:txBody>
          <a:bodyPr wrap="square" rtlCol="0">
            <a:spAutoFit/>
          </a:bodyPr>
          <a:lstStyle/>
          <a:p>
            <a:r>
              <a:rPr lang="en-PH" sz="1100" dirty="0" smtClean="0"/>
              <a:t>AGUEDAN</a:t>
            </a:r>
            <a:endParaRPr lang="en-PH" sz="1100" dirty="0"/>
          </a:p>
        </p:txBody>
      </p:sp>
      <p:sp>
        <p:nvSpPr>
          <p:cNvPr id="15" name="TextBox 14"/>
          <p:cNvSpPr txBox="1"/>
          <p:nvPr/>
        </p:nvSpPr>
        <p:spPr>
          <a:xfrm>
            <a:off x="7883604" y="2369714"/>
            <a:ext cx="1127991" cy="261610"/>
          </a:xfrm>
          <a:prstGeom prst="rect">
            <a:avLst/>
          </a:prstGeom>
          <a:solidFill>
            <a:schemeClr val="bg1">
              <a:lumMod val="95000"/>
            </a:schemeClr>
          </a:solidFill>
        </p:spPr>
        <p:txBody>
          <a:bodyPr wrap="square" rtlCol="0">
            <a:spAutoFit/>
          </a:bodyPr>
          <a:lstStyle/>
          <a:p>
            <a:r>
              <a:rPr lang="en-PH" sz="1100" dirty="0" smtClean="0"/>
              <a:t>SORIANO</a:t>
            </a:r>
            <a:endParaRPr lang="en-PH" sz="1100" dirty="0"/>
          </a:p>
        </p:txBody>
      </p:sp>
      <p:sp>
        <p:nvSpPr>
          <p:cNvPr id="16" name="TextBox 15"/>
          <p:cNvSpPr txBox="1"/>
          <p:nvPr/>
        </p:nvSpPr>
        <p:spPr>
          <a:xfrm>
            <a:off x="2889522" y="2382593"/>
            <a:ext cx="1127991" cy="261610"/>
          </a:xfrm>
          <a:prstGeom prst="rect">
            <a:avLst/>
          </a:prstGeom>
          <a:solidFill>
            <a:schemeClr val="bg1">
              <a:lumMod val="95000"/>
            </a:schemeClr>
          </a:solidFill>
        </p:spPr>
        <p:txBody>
          <a:bodyPr wrap="square" rtlCol="0">
            <a:spAutoFit/>
          </a:bodyPr>
          <a:lstStyle/>
          <a:p>
            <a:r>
              <a:rPr lang="en-PH" sz="1100" dirty="0" smtClean="0"/>
              <a:t>Female</a:t>
            </a:r>
            <a:endParaRPr lang="en-PH" sz="1100" dirty="0"/>
          </a:p>
        </p:txBody>
      </p:sp>
      <p:sp>
        <p:nvSpPr>
          <p:cNvPr id="18" name="Rounded Rectangle 17"/>
          <p:cNvSpPr/>
          <p:nvPr/>
        </p:nvSpPr>
        <p:spPr>
          <a:xfrm>
            <a:off x="141667" y="4935061"/>
            <a:ext cx="2588655" cy="41026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TextBox 1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243920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07" y="138845"/>
            <a:ext cx="8384784" cy="5094338"/>
          </a:xfrm>
          <a:prstGeom prst="rect">
            <a:avLst/>
          </a:prstGeom>
        </p:spPr>
      </p:pic>
      <p:sp>
        <p:nvSpPr>
          <p:cNvPr id="3" name="TextBox 2"/>
          <p:cNvSpPr txBox="1"/>
          <p:nvPr/>
        </p:nvSpPr>
        <p:spPr>
          <a:xfrm>
            <a:off x="2700996" y="5537914"/>
            <a:ext cx="9491003" cy="954107"/>
          </a:xfrm>
          <a:prstGeom prst="rect">
            <a:avLst/>
          </a:prstGeom>
          <a:noFill/>
        </p:spPr>
        <p:txBody>
          <a:bodyPr wrap="square" rtlCol="0">
            <a:spAutoFit/>
          </a:bodyPr>
          <a:lstStyle/>
          <a:p>
            <a:r>
              <a:rPr lang="en-PH" sz="2800" dirty="0" smtClean="0"/>
              <a:t>CLICK THE DATE OF THE MONTH TO SELECT THE FIRST APPEARANCE IN THE SCHOOL OF THE SELECTED LEARNERS</a:t>
            </a:r>
            <a:endParaRPr lang="en-PH" sz="2800" dirty="0"/>
          </a:p>
        </p:txBody>
      </p:sp>
      <p:sp>
        <p:nvSpPr>
          <p:cNvPr id="7" name="Rounded Rectangle 6"/>
          <p:cNvSpPr/>
          <p:nvPr/>
        </p:nvSpPr>
        <p:spPr>
          <a:xfrm>
            <a:off x="141667" y="4935065"/>
            <a:ext cx="2588655" cy="41686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703254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2" y="0"/>
            <a:ext cx="8555687" cy="5319591"/>
          </a:xfrm>
          <a:prstGeom prst="rect">
            <a:avLst/>
          </a:prstGeom>
        </p:spPr>
      </p:pic>
      <p:sp>
        <p:nvSpPr>
          <p:cNvPr id="5" name="TextBox 4"/>
          <p:cNvSpPr txBox="1"/>
          <p:nvPr/>
        </p:nvSpPr>
        <p:spPr>
          <a:xfrm>
            <a:off x="3151162" y="5458265"/>
            <a:ext cx="8525022" cy="523220"/>
          </a:xfrm>
          <a:prstGeom prst="rect">
            <a:avLst/>
          </a:prstGeom>
          <a:noFill/>
        </p:spPr>
        <p:txBody>
          <a:bodyPr wrap="square" rtlCol="0">
            <a:spAutoFit/>
          </a:bodyPr>
          <a:lstStyle/>
          <a:p>
            <a:r>
              <a:rPr lang="en-PH" sz="2800" dirty="0" smtClean="0"/>
              <a:t>AFTER FILLING UP THE REQUIRED DATA, CLICK </a:t>
            </a:r>
            <a:r>
              <a:rPr lang="en-PH" sz="2800" b="1" dirty="0" smtClean="0">
                <a:solidFill>
                  <a:srgbClr val="0070C0"/>
                </a:solidFill>
              </a:rPr>
              <a:t>ENROL</a:t>
            </a:r>
            <a:r>
              <a:rPr lang="en-PH" sz="2800" dirty="0" smtClean="0"/>
              <a:t> </a:t>
            </a:r>
            <a:endParaRPr lang="en-PH" sz="2800" dirty="0"/>
          </a:p>
        </p:txBody>
      </p:sp>
      <p:sp>
        <p:nvSpPr>
          <p:cNvPr id="7" name="TextBox 6"/>
          <p:cNvSpPr txBox="1"/>
          <p:nvPr/>
        </p:nvSpPr>
        <p:spPr>
          <a:xfrm>
            <a:off x="3567445" y="1609862"/>
            <a:ext cx="1127991" cy="261610"/>
          </a:xfrm>
          <a:prstGeom prst="rect">
            <a:avLst/>
          </a:prstGeom>
          <a:solidFill>
            <a:schemeClr val="bg1">
              <a:lumMod val="95000"/>
            </a:schemeClr>
          </a:solidFill>
        </p:spPr>
        <p:txBody>
          <a:bodyPr wrap="square" rtlCol="0">
            <a:spAutoFit/>
          </a:bodyPr>
          <a:lstStyle/>
          <a:p>
            <a:r>
              <a:rPr lang="en-PH" sz="1100" dirty="0" smtClean="0"/>
              <a:t>JHON HURLEY</a:t>
            </a:r>
            <a:endParaRPr lang="en-PH" sz="1100" dirty="0"/>
          </a:p>
        </p:txBody>
      </p:sp>
      <p:sp>
        <p:nvSpPr>
          <p:cNvPr id="8" name="TextBox 7"/>
          <p:cNvSpPr txBox="1"/>
          <p:nvPr/>
        </p:nvSpPr>
        <p:spPr>
          <a:xfrm>
            <a:off x="5582989" y="1609862"/>
            <a:ext cx="1127991" cy="261610"/>
          </a:xfrm>
          <a:prstGeom prst="rect">
            <a:avLst/>
          </a:prstGeom>
          <a:solidFill>
            <a:schemeClr val="bg1">
              <a:lumMod val="95000"/>
            </a:schemeClr>
          </a:solidFill>
        </p:spPr>
        <p:txBody>
          <a:bodyPr wrap="square" rtlCol="0">
            <a:spAutoFit/>
          </a:bodyPr>
          <a:lstStyle/>
          <a:p>
            <a:r>
              <a:rPr lang="en-PH" sz="1100" dirty="0" smtClean="0"/>
              <a:t>SORIANO</a:t>
            </a:r>
            <a:endParaRPr lang="en-PH" sz="1100" dirty="0"/>
          </a:p>
        </p:txBody>
      </p:sp>
      <p:sp>
        <p:nvSpPr>
          <p:cNvPr id="9" name="TextBox 8"/>
          <p:cNvSpPr txBox="1"/>
          <p:nvPr/>
        </p:nvSpPr>
        <p:spPr>
          <a:xfrm>
            <a:off x="7564304" y="1586284"/>
            <a:ext cx="1127991" cy="261610"/>
          </a:xfrm>
          <a:prstGeom prst="rect">
            <a:avLst/>
          </a:prstGeom>
          <a:solidFill>
            <a:schemeClr val="bg1">
              <a:lumMod val="95000"/>
            </a:schemeClr>
          </a:solidFill>
        </p:spPr>
        <p:txBody>
          <a:bodyPr wrap="square" rtlCol="0">
            <a:spAutoFit/>
          </a:bodyPr>
          <a:lstStyle/>
          <a:p>
            <a:r>
              <a:rPr lang="en-PH" sz="1100" dirty="0" smtClean="0"/>
              <a:t>AGUEDAN</a:t>
            </a:r>
            <a:endParaRPr lang="en-PH" sz="1100" dirty="0"/>
          </a:p>
        </p:txBody>
      </p:sp>
      <p:sp>
        <p:nvSpPr>
          <p:cNvPr id="10" name="TextBox 9"/>
          <p:cNvSpPr txBox="1"/>
          <p:nvPr/>
        </p:nvSpPr>
        <p:spPr>
          <a:xfrm>
            <a:off x="8193934" y="4057174"/>
            <a:ext cx="1127991" cy="261610"/>
          </a:xfrm>
          <a:prstGeom prst="rect">
            <a:avLst/>
          </a:prstGeom>
          <a:solidFill>
            <a:schemeClr val="bg1">
              <a:lumMod val="95000"/>
            </a:schemeClr>
          </a:solidFill>
        </p:spPr>
        <p:txBody>
          <a:bodyPr wrap="square" rtlCol="0">
            <a:spAutoFit/>
          </a:bodyPr>
          <a:lstStyle/>
          <a:p>
            <a:r>
              <a:rPr lang="en-PH" sz="1100" dirty="0" smtClean="0"/>
              <a:t>AGUEDAN</a:t>
            </a:r>
            <a:endParaRPr lang="en-PH" sz="1100" dirty="0"/>
          </a:p>
        </p:txBody>
      </p:sp>
      <p:sp>
        <p:nvSpPr>
          <p:cNvPr id="11" name="TextBox 10"/>
          <p:cNvSpPr txBox="1"/>
          <p:nvPr/>
        </p:nvSpPr>
        <p:spPr>
          <a:xfrm>
            <a:off x="8205575" y="2266685"/>
            <a:ext cx="1127991" cy="261610"/>
          </a:xfrm>
          <a:prstGeom prst="rect">
            <a:avLst/>
          </a:prstGeom>
          <a:solidFill>
            <a:schemeClr val="bg1">
              <a:lumMod val="95000"/>
            </a:schemeClr>
          </a:solidFill>
        </p:spPr>
        <p:txBody>
          <a:bodyPr wrap="square" rtlCol="0">
            <a:spAutoFit/>
          </a:bodyPr>
          <a:lstStyle/>
          <a:p>
            <a:r>
              <a:rPr lang="en-PH" sz="1100" dirty="0" smtClean="0"/>
              <a:t>SORIANO</a:t>
            </a:r>
            <a:endParaRPr lang="en-PH" sz="1100" dirty="0"/>
          </a:p>
        </p:txBody>
      </p:sp>
      <p:sp>
        <p:nvSpPr>
          <p:cNvPr id="12" name="TextBox 11"/>
          <p:cNvSpPr txBox="1"/>
          <p:nvPr/>
        </p:nvSpPr>
        <p:spPr>
          <a:xfrm>
            <a:off x="3572100" y="2266685"/>
            <a:ext cx="1127991" cy="261610"/>
          </a:xfrm>
          <a:prstGeom prst="rect">
            <a:avLst/>
          </a:prstGeom>
          <a:solidFill>
            <a:schemeClr val="bg1">
              <a:lumMod val="95000"/>
            </a:schemeClr>
          </a:solidFill>
        </p:spPr>
        <p:txBody>
          <a:bodyPr wrap="square" rtlCol="0">
            <a:spAutoFit/>
          </a:bodyPr>
          <a:lstStyle/>
          <a:p>
            <a:r>
              <a:rPr lang="en-PH" sz="1100" dirty="0" smtClean="0"/>
              <a:t>Female</a:t>
            </a:r>
            <a:endParaRPr lang="en-PH" sz="1100" dirty="0"/>
          </a:p>
        </p:txBody>
      </p:sp>
      <p:sp>
        <p:nvSpPr>
          <p:cNvPr id="13" name="Rounded Rectangle 12"/>
          <p:cNvSpPr/>
          <p:nvPr/>
        </p:nvSpPr>
        <p:spPr>
          <a:xfrm>
            <a:off x="141667" y="4948515"/>
            <a:ext cx="2588655" cy="3710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246565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993" y="561110"/>
            <a:ext cx="8236763" cy="5600700"/>
          </a:xfrm>
          <a:prstGeom prst="rect">
            <a:avLst/>
          </a:prstGeom>
        </p:spPr>
      </p:pic>
      <p:sp>
        <p:nvSpPr>
          <p:cNvPr id="3" name="TextBox 2"/>
          <p:cNvSpPr txBox="1"/>
          <p:nvPr/>
        </p:nvSpPr>
        <p:spPr>
          <a:xfrm>
            <a:off x="3957103" y="2847721"/>
            <a:ext cx="3158836" cy="3108543"/>
          </a:xfrm>
          <a:prstGeom prst="rect">
            <a:avLst/>
          </a:prstGeom>
          <a:noFill/>
        </p:spPr>
        <p:txBody>
          <a:bodyPr wrap="square" rtlCol="0">
            <a:spAutoFit/>
          </a:bodyPr>
          <a:lstStyle/>
          <a:p>
            <a:r>
              <a:rPr lang="en-GB" sz="2800" dirty="0" smtClean="0"/>
              <a:t>To change Password, just type the old password, then type the new password and repeat password, then Click Change Password</a:t>
            </a:r>
            <a:endParaRPr lang="en-GB" sz="2800" dirty="0"/>
          </a:p>
        </p:txBody>
      </p:sp>
      <p:sp>
        <p:nvSpPr>
          <p:cNvPr id="4" name="Rounded Rectangle 3"/>
          <p:cNvSpPr/>
          <p:nvPr/>
        </p:nvSpPr>
        <p:spPr>
          <a:xfrm>
            <a:off x="141667" y="1317808"/>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871179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094" y="694013"/>
            <a:ext cx="9018632" cy="5054245"/>
          </a:xfrm>
          <a:prstGeom prst="rect">
            <a:avLst/>
          </a:prstGeom>
        </p:spPr>
      </p:pic>
      <p:sp>
        <p:nvSpPr>
          <p:cNvPr id="3" name="TextBox 2"/>
          <p:cNvSpPr txBox="1"/>
          <p:nvPr/>
        </p:nvSpPr>
        <p:spPr>
          <a:xfrm>
            <a:off x="2770094" y="170793"/>
            <a:ext cx="5359645" cy="523220"/>
          </a:xfrm>
          <a:prstGeom prst="rect">
            <a:avLst/>
          </a:prstGeom>
          <a:noFill/>
        </p:spPr>
        <p:txBody>
          <a:bodyPr wrap="square" rtlCol="0">
            <a:spAutoFit/>
          </a:bodyPr>
          <a:lstStyle/>
          <a:p>
            <a:r>
              <a:rPr lang="en-PH" sz="2800" b="1" dirty="0" smtClean="0"/>
              <a:t>UPDATING PROFILE OF LEARNER</a:t>
            </a:r>
            <a:endParaRPr lang="en-PH" sz="2800" b="1" dirty="0"/>
          </a:p>
        </p:txBody>
      </p:sp>
      <p:sp>
        <p:nvSpPr>
          <p:cNvPr id="4" name="Rounded Rectangle 3"/>
          <p:cNvSpPr/>
          <p:nvPr/>
        </p:nvSpPr>
        <p:spPr>
          <a:xfrm>
            <a:off x="10607040" y="3953021"/>
            <a:ext cx="548640" cy="422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4833192" y="5748258"/>
            <a:ext cx="3058783" cy="584775"/>
          </a:xfrm>
          <a:prstGeom prst="rect">
            <a:avLst/>
          </a:prstGeom>
          <a:noFill/>
        </p:spPr>
        <p:txBody>
          <a:bodyPr wrap="square" rtlCol="0">
            <a:spAutoFit/>
          </a:bodyPr>
          <a:lstStyle/>
          <a:p>
            <a:r>
              <a:rPr lang="en-PH" sz="3200" dirty="0" smtClean="0"/>
              <a:t>CLICK PROFILE</a:t>
            </a:r>
            <a:endParaRPr lang="en-PH" sz="32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024" t="73308" r="5679"/>
          <a:stretch/>
        </p:blipFill>
        <p:spPr>
          <a:xfrm>
            <a:off x="5858598" y="2936399"/>
            <a:ext cx="2846232" cy="1438653"/>
          </a:xfrm>
          <a:prstGeom prst="rect">
            <a:avLst/>
          </a:prstGeom>
        </p:spPr>
      </p:pic>
      <p:sp>
        <p:nvSpPr>
          <p:cNvPr id="9" name="TextBox 8"/>
          <p:cNvSpPr txBox="1"/>
          <p:nvPr/>
        </p:nvSpPr>
        <p:spPr>
          <a:xfrm>
            <a:off x="8834907" y="2820473"/>
            <a:ext cx="2653048" cy="646331"/>
          </a:xfrm>
          <a:prstGeom prst="rect">
            <a:avLst/>
          </a:prstGeom>
          <a:noFill/>
        </p:spPr>
        <p:txBody>
          <a:bodyPr wrap="square" rtlCol="0">
            <a:spAutoFit/>
          </a:bodyPr>
          <a:lstStyle/>
          <a:p>
            <a:r>
              <a:rPr lang="en-PH" dirty="0" smtClean="0">
                <a:solidFill>
                  <a:srgbClr val="FF0000"/>
                </a:solidFill>
              </a:rPr>
              <a:t>To un-enrol, click No Status, select un-</a:t>
            </a:r>
            <a:r>
              <a:rPr lang="en-PH" dirty="0" err="1" smtClean="0">
                <a:solidFill>
                  <a:srgbClr val="FF0000"/>
                </a:solidFill>
              </a:rPr>
              <a:t>enroll</a:t>
            </a:r>
            <a:endParaRPr lang="en-PH" dirty="0">
              <a:solidFill>
                <a:srgbClr val="FF0000"/>
              </a:solidFill>
            </a:endParaRPr>
          </a:p>
        </p:txBody>
      </p:sp>
      <p:sp>
        <p:nvSpPr>
          <p:cNvPr id="10" name="Rounded Rectangle 9"/>
          <p:cNvSpPr/>
          <p:nvPr/>
        </p:nvSpPr>
        <p:spPr>
          <a:xfrm>
            <a:off x="141667" y="5540188"/>
            <a:ext cx="2588655" cy="40341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4" action="ppaction://hlinksldjump"/>
              </a:rPr>
              <a:t>LIS WEBSITE</a:t>
            </a:r>
            <a:endParaRPr lang="en-PH" sz="1400" dirty="0" smtClean="0">
              <a:solidFill>
                <a:srgbClr val="FFFF00"/>
              </a:solidFill>
            </a:endParaRPr>
          </a:p>
          <a:p>
            <a:endParaRPr lang="en-PH" sz="500" dirty="0" smtClean="0"/>
          </a:p>
          <a:p>
            <a:r>
              <a:rPr lang="en-PH" sz="1400" dirty="0" smtClean="0">
                <a:hlinkClick r:id="rId5"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6"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7"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8"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1" action="ppaction://hlinksldjump"/>
              </a:rPr>
              <a:t>RESET PASSWORD</a:t>
            </a:r>
            <a:endParaRPr lang="en-PH" sz="1400" dirty="0" smtClean="0"/>
          </a:p>
          <a:p>
            <a:r>
              <a:rPr lang="en-PH" sz="1400" dirty="0" smtClean="0">
                <a:hlinkClick r:id="rId12" action="ppaction://hlinksldjump"/>
              </a:rPr>
              <a:t>GUIDELINE FOR BOSY UPDATING</a:t>
            </a:r>
            <a:endParaRPr lang="en-PH" sz="1400" dirty="0" smtClean="0"/>
          </a:p>
          <a:p>
            <a:r>
              <a:rPr lang="en-PH" sz="1400" dirty="0" smtClean="0">
                <a:hlinkClick r:id="rId13"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4"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5"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6" action="ppaction://hlinksldjump"/>
              </a:rPr>
              <a:t>SET ADVISER/</a:t>
            </a:r>
            <a:r>
              <a:rPr lang="en-PH" sz="1400" dirty="0" smtClean="0">
                <a:hlinkClick r:id="rId16"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7"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8"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9"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20" action="ppaction://hlinksldjump"/>
              </a:rPr>
              <a:t>UPDATING OF PROFILE/UN-ENROL</a:t>
            </a:r>
            <a:endParaRPr lang="en-PH" sz="1400" dirty="0" smtClean="0"/>
          </a:p>
          <a:p>
            <a:r>
              <a:rPr lang="en-PH" sz="1400" dirty="0" smtClean="0">
                <a:hlinkClick r:id="rId21"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6114666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725" y="253219"/>
            <a:ext cx="9298745" cy="5525829"/>
          </a:xfrm>
          <a:prstGeom prst="rect">
            <a:avLst/>
          </a:prstGeom>
        </p:spPr>
      </p:pic>
      <p:sp>
        <p:nvSpPr>
          <p:cNvPr id="6" name="TextBox 5"/>
          <p:cNvSpPr txBox="1"/>
          <p:nvPr/>
        </p:nvSpPr>
        <p:spPr>
          <a:xfrm>
            <a:off x="8862646" y="1547446"/>
            <a:ext cx="2799470" cy="1200329"/>
          </a:xfrm>
          <a:prstGeom prst="rect">
            <a:avLst/>
          </a:prstGeom>
          <a:noFill/>
        </p:spPr>
        <p:txBody>
          <a:bodyPr wrap="square" rtlCol="0">
            <a:spAutoFit/>
          </a:bodyPr>
          <a:lstStyle/>
          <a:p>
            <a:r>
              <a:rPr lang="en-PH" dirty="0" smtClean="0"/>
              <a:t>Click the pencil icon to edit the Date of First Attendance, CCT Recipient, ECD, Alive, </a:t>
            </a:r>
            <a:r>
              <a:rPr lang="en-PH" dirty="0" err="1" smtClean="0"/>
              <a:t>Balik</a:t>
            </a:r>
            <a:r>
              <a:rPr lang="en-PH" dirty="0" smtClean="0"/>
              <a:t> Aral</a:t>
            </a:r>
            <a:endParaRPr lang="en-PH" dirty="0"/>
          </a:p>
        </p:txBody>
      </p:sp>
      <p:sp>
        <p:nvSpPr>
          <p:cNvPr id="8" name="Rounded Rectangle 7"/>
          <p:cNvSpPr/>
          <p:nvPr/>
        </p:nvSpPr>
        <p:spPr>
          <a:xfrm>
            <a:off x="141667" y="5593966"/>
            <a:ext cx="2588655" cy="39817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394397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574" y="608928"/>
            <a:ext cx="8487150" cy="3812884"/>
          </a:xfrm>
          <a:prstGeom prst="rect">
            <a:avLst/>
          </a:prstGeom>
        </p:spPr>
      </p:pic>
      <p:sp>
        <p:nvSpPr>
          <p:cNvPr id="5" name="TextBox 4"/>
          <p:cNvSpPr txBox="1"/>
          <p:nvPr/>
        </p:nvSpPr>
        <p:spPr>
          <a:xfrm>
            <a:off x="4909625" y="4726745"/>
            <a:ext cx="5852160" cy="584775"/>
          </a:xfrm>
          <a:prstGeom prst="rect">
            <a:avLst/>
          </a:prstGeom>
          <a:noFill/>
        </p:spPr>
        <p:txBody>
          <a:bodyPr wrap="square" rtlCol="0">
            <a:spAutoFit/>
          </a:bodyPr>
          <a:lstStyle/>
          <a:p>
            <a:r>
              <a:rPr lang="en-PH" sz="3200" dirty="0" smtClean="0"/>
              <a:t>EDIT THE DATA, THEN CLICK </a:t>
            </a:r>
            <a:r>
              <a:rPr lang="en-PH" sz="3200" b="1" dirty="0" smtClean="0">
                <a:solidFill>
                  <a:srgbClr val="0070C0"/>
                </a:solidFill>
              </a:rPr>
              <a:t>SAVE</a:t>
            </a:r>
            <a:endParaRPr lang="en-PH" sz="3200" b="1" dirty="0">
              <a:solidFill>
                <a:srgbClr val="0070C0"/>
              </a:solidFill>
            </a:endParaRPr>
          </a:p>
        </p:txBody>
      </p:sp>
      <p:sp>
        <p:nvSpPr>
          <p:cNvPr id="7" name="Rounded Rectangle 6"/>
          <p:cNvSpPr/>
          <p:nvPr/>
        </p:nvSpPr>
        <p:spPr>
          <a:xfrm>
            <a:off x="141667" y="5567078"/>
            <a:ext cx="2588655" cy="40341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357588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012" y="289295"/>
            <a:ext cx="9166136" cy="5090308"/>
          </a:xfrm>
          <a:prstGeom prst="rect">
            <a:avLst/>
          </a:prstGeom>
        </p:spPr>
      </p:pic>
      <p:sp>
        <p:nvSpPr>
          <p:cNvPr id="5" name="TextBox 4"/>
          <p:cNvSpPr txBox="1"/>
          <p:nvPr/>
        </p:nvSpPr>
        <p:spPr>
          <a:xfrm>
            <a:off x="3896751" y="5711483"/>
            <a:ext cx="7835704" cy="523220"/>
          </a:xfrm>
          <a:prstGeom prst="rect">
            <a:avLst/>
          </a:prstGeom>
          <a:noFill/>
        </p:spPr>
        <p:txBody>
          <a:bodyPr wrap="square" rtlCol="0">
            <a:spAutoFit/>
          </a:bodyPr>
          <a:lstStyle/>
          <a:p>
            <a:r>
              <a:rPr lang="en-PH" sz="2800" dirty="0" smtClean="0"/>
              <a:t>Click </a:t>
            </a:r>
            <a:r>
              <a:rPr lang="en-PH" sz="2800" b="1" dirty="0" smtClean="0">
                <a:solidFill>
                  <a:srgbClr val="0070C0"/>
                </a:solidFill>
              </a:rPr>
              <a:t>Update</a:t>
            </a:r>
            <a:r>
              <a:rPr lang="en-PH" sz="2800" dirty="0" smtClean="0"/>
              <a:t> to Edit/Change the Profile of Learner</a:t>
            </a:r>
            <a:endParaRPr lang="en-PH" sz="2800" dirty="0"/>
          </a:p>
        </p:txBody>
      </p:sp>
      <p:sp>
        <p:nvSpPr>
          <p:cNvPr id="7" name="Rounded Rectangle 6"/>
          <p:cNvSpPr/>
          <p:nvPr/>
        </p:nvSpPr>
        <p:spPr>
          <a:xfrm>
            <a:off x="141667" y="5580524"/>
            <a:ext cx="2588655" cy="36307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721224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794" y="535144"/>
            <a:ext cx="9225878" cy="4948969"/>
          </a:xfrm>
          <a:prstGeom prst="rect">
            <a:avLst/>
          </a:prstGeom>
        </p:spPr>
      </p:pic>
      <p:sp>
        <p:nvSpPr>
          <p:cNvPr id="6" name="Rounded Rectangle 5"/>
          <p:cNvSpPr/>
          <p:nvPr/>
        </p:nvSpPr>
        <p:spPr>
          <a:xfrm>
            <a:off x="141667" y="5567076"/>
            <a:ext cx="2588655" cy="41205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
        <p:nvSpPr>
          <p:cNvPr id="4" name="TextBox 3"/>
          <p:cNvSpPr txBox="1"/>
          <p:nvPr/>
        </p:nvSpPr>
        <p:spPr>
          <a:xfrm>
            <a:off x="3442447" y="3496235"/>
            <a:ext cx="3509682" cy="1077218"/>
          </a:xfrm>
          <a:prstGeom prst="rect">
            <a:avLst/>
          </a:prstGeom>
          <a:noFill/>
        </p:spPr>
        <p:txBody>
          <a:bodyPr wrap="square" rtlCol="0">
            <a:spAutoFit/>
          </a:bodyPr>
          <a:lstStyle/>
          <a:p>
            <a:r>
              <a:rPr lang="en-PH" sz="3200" b="1" dirty="0" smtClean="0"/>
              <a:t>UPDATE THE DATA OF LEARNER</a:t>
            </a:r>
            <a:endParaRPr lang="en-PH" sz="3200" b="1" dirty="0"/>
          </a:p>
        </p:txBody>
      </p:sp>
    </p:spTree>
    <p:extLst>
      <p:ext uri="{BB962C8B-B14F-4D97-AF65-F5344CB8AC3E}">
        <p14:creationId xmlns:p14="http://schemas.microsoft.com/office/powerpoint/2010/main" val="189940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007" y="538203"/>
            <a:ext cx="5762625" cy="5467350"/>
          </a:xfrm>
          <a:prstGeom prst="rect">
            <a:avLst/>
          </a:prstGeom>
        </p:spPr>
      </p:pic>
      <p:sp>
        <p:nvSpPr>
          <p:cNvPr id="6" name="Rounded Rectangle 5"/>
          <p:cNvSpPr/>
          <p:nvPr/>
        </p:nvSpPr>
        <p:spPr>
          <a:xfrm>
            <a:off x="141667" y="5580527"/>
            <a:ext cx="2588655" cy="42502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096119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404" y="628105"/>
            <a:ext cx="5886450" cy="4229100"/>
          </a:xfrm>
          <a:prstGeom prst="rect">
            <a:avLst/>
          </a:prstGeom>
        </p:spPr>
      </p:pic>
      <p:sp>
        <p:nvSpPr>
          <p:cNvPr id="6" name="Rounded Rectangle 5"/>
          <p:cNvSpPr/>
          <p:nvPr/>
        </p:nvSpPr>
        <p:spPr>
          <a:xfrm>
            <a:off x="141667" y="5607421"/>
            <a:ext cx="2588655" cy="34962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362474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554" y="629321"/>
            <a:ext cx="8363983" cy="4644937"/>
          </a:xfrm>
          <a:prstGeom prst="rect">
            <a:avLst/>
          </a:prstGeom>
        </p:spPr>
      </p:pic>
      <p:sp>
        <p:nvSpPr>
          <p:cNvPr id="5" name="TextBox 4"/>
          <p:cNvSpPr txBox="1"/>
          <p:nvPr/>
        </p:nvSpPr>
        <p:spPr>
          <a:xfrm>
            <a:off x="3207434" y="4093698"/>
            <a:ext cx="3502855" cy="1200329"/>
          </a:xfrm>
          <a:prstGeom prst="rect">
            <a:avLst/>
          </a:prstGeom>
          <a:noFill/>
        </p:spPr>
        <p:txBody>
          <a:bodyPr wrap="square" rtlCol="0">
            <a:spAutoFit/>
          </a:bodyPr>
          <a:lstStyle/>
          <a:p>
            <a:r>
              <a:rPr lang="en-PH" sz="3600" dirty="0" smtClean="0"/>
              <a:t>Click </a:t>
            </a:r>
            <a:r>
              <a:rPr lang="en-PH" sz="3600" b="1" dirty="0" smtClean="0">
                <a:solidFill>
                  <a:srgbClr val="0070C0"/>
                </a:solidFill>
              </a:rPr>
              <a:t>Update</a:t>
            </a:r>
            <a:r>
              <a:rPr lang="en-PH" sz="3600" dirty="0" smtClean="0"/>
              <a:t> to save changes</a:t>
            </a:r>
            <a:endParaRPr lang="en-PH" sz="3600" dirty="0"/>
          </a:p>
        </p:txBody>
      </p:sp>
      <p:sp>
        <p:nvSpPr>
          <p:cNvPr id="7" name="Rounded Rectangle 6"/>
          <p:cNvSpPr/>
          <p:nvPr/>
        </p:nvSpPr>
        <p:spPr>
          <a:xfrm>
            <a:off x="141667" y="5580527"/>
            <a:ext cx="2588655" cy="37652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896488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189" y="263324"/>
            <a:ext cx="5176712" cy="461665"/>
          </a:xfrm>
          <a:prstGeom prst="rect">
            <a:avLst/>
          </a:prstGeom>
          <a:noFill/>
        </p:spPr>
        <p:txBody>
          <a:bodyPr wrap="square" rtlCol="0">
            <a:spAutoFit/>
          </a:bodyPr>
          <a:lstStyle/>
          <a:p>
            <a:r>
              <a:rPr lang="en-PH" sz="2400" b="1" dirty="0" smtClean="0"/>
              <a:t>PRINTING OF SCHOOL FORM 1 AND 5</a:t>
            </a:r>
            <a:endParaRPr lang="en-PH"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663" y="788781"/>
            <a:ext cx="7928682" cy="4159876"/>
          </a:xfrm>
          <a:prstGeom prst="rect">
            <a:avLst/>
          </a:prstGeom>
        </p:spPr>
      </p:pic>
      <p:sp>
        <p:nvSpPr>
          <p:cNvPr id="6" name="TextBox 5"/>
          <p:cNvSpPr txBox="1"/>
          <p:nvPr/>
        </p:nvSpPr>
        <p:spPr>
          <a:xfrm>
            <a:off x="3291840" y="5190978"/>
            <a:ext cx="7543505" cy="584775"/>
          </a:xfrm>
          <a:prstGeom prst="rect">
            <a:avLst/>
          </a:prstGeom>
          <a:noFill/>
        </p:spPr>
        <p:txBody>
          <a:bodyPr wrap="square" rtlCol="0">
            <a:spAutoFit/>
          </a:bodyPr>
          <a:lstStyle/>
          <a:p>
            <a:r>
              <a:rPr lang="en-PH" sz="3200" dirty="0" smtClean="0"/>
              <a:t>CLICK SCHOOL FORMS, SELECT A CLASS</a:t>
            </a:r>
            <a:endParaRPr lang="en-PH" sz="3200" dirty="0"/>
          </a:p>
        </p:txBody>
      </p:sp>
      <p:sp>
        <p:nvSpPr>
          <p:cNvPr id="8" name="Rounded Rectangle 7"/>
          <p:cNvSpPr/>
          <p:nvPr/>
        </p:nvSpPr>
        <p:spPr>
          <a:xfrm>
            <a:off x="141667" y="5997383"/>
            <a:ext cx="2588655" cy="28239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325116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162" y="492369"/>
            <a:ext cx="8482819" cy="4401603"/>
          </a:xfrm>
          <a:prstGeom prst="rect">
            <a:avLst/>
          </a:prstGeom>
        </p:spPr>
      </p:pic>
      <p:sp>
        <p:nvSpPr>
          <p:cNvPr id="5" name="TextBox 4"/>
          <p:cNvSpPr txBox="1"/>
          <p:nvPr/>
        </p:nvSpPr>
        <p:spPr>
          <a:xfrm>
            <a:off x="3910818" y="5190978"/>
            <a:ext cx="7216727" cy="707886"/>
          </a:xfrm>
          <a:prstGeom prst="rect">
            <a:avLst/>
          </a:prstGeom>
          <a:noFill/>
        </p:spPr>
        <p:txBody>
          <a:bodyPr wrap="square" rtlCol="0">
            <a:spAutoFit/>
          </a:bodyPr>
          <a:lstStyle/>
          <a:p>
            <a:r>
              <a:rPr lang="en-PH" sz="4000" dirty="0" smtClean="0"/>
              <a:t>SELECT A CLASS</a:t>
            </a:r>
            <a:endParaRPr lang="en-PH" sz="4000" dirty="0"/>
          </a:p>
        </p:txBody>
      </p:sp>
      <p:sp>
        <p:nvSpPr>
          <p:cNvPr id="7" name="Rounded Rectangle 6"/>
          <p:cNvSpPr/>
          <p:nvPr/>
        </p:nvSpPr>
        <p:spPr>
          <a:xfrm>
            <a:off x="141667" y="5997384"/>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13389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281" y="72736"/>
            <a:ext cx="7975023" cy="5704609"/>
          </a:xfrm>
          <a:prstGeom prst="rect">
            <a:avLst/>
          </a:prstGeom>
        </p:spPr>
      </p:pic>
      <p:sp>
        <p:nvSpPr>
          <p:cNvPr id="3" name="TextBox 2"/>
          <p:cNvSpPr txBox="1"/>
          <p:nvPr/>
        </p:nvSpPr>
        <p:spPr>
          <a:xfrm>
            <a:off x="4561609" y="2722418"/>
            <a:ext cx="3148446" cy="2308324"/>
          </a:xfrm>
          <a:prstGeom prst="rect">
            <a:avLst/>
          </a:prstGeom>
          <a:noFill/>
        </p:spPr>
        <p:txBody>
          <a:bodyPr wrap="square" rtlCol="0">
            <a:spAutoFit/>
          </a:bodyPr>
          <a:lstStyle/>
          <a:p>
            <a:r>
              <a:rPr lang="en-GB" sz="2400" dirty="0" smtClean="0"/>
              <a:t>To change the Username of the School Account, Click Username, you can use your </a:t>
            </a:r>
            <a:r>
              <a:rPr lang="en-GB" sz="2400" dirty="0" err="1" smtClean="0"/>
              <a:t>deped</a:t>
            </a:r>
            <a:r>
              <a:rPr lang="en-GB" sz="2400" dirty="0" smtClean="0"/>
              <a:t> email, then Click Update Username</a:t>
            </a:r>
            <a:endParaRPr lang="en-GB" sz="2400" dirty="0"/>
          </a:p>
        </p:txBody>
      </p:sp>
      <p:cxnSp>
        <p:nvCxnSpPr>
          <p:cNvPr id="5" name="Straight Arrow Connector 4"/>
          <p:cNvCxnSpPr/>
          <p:nvPr/>
        </p:nvCxnSpPr>
        <p:spPr>
          <a:xfrm flipV="1">
            <a:off x="9028090" y="2356834"/>
            <a:ext cx="1403797" cy="515155"/>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534918" y="1983346"/>
            <a:ext cx="1210614" cy="369332"/>
          </a:xfrm>
          <a:prstGeom prst="rect">
            <a:avLst/>
          </a:prstGeom>
          <a:noFill/>
        </p:spPr>
        <p:txBody>
          <a:bodyPr wrap="square" rtlCol="0">
            <a:spAutoFit/>
          </a:bodyPr>
          <a:lstStyle/>
          <a:p>
            <a:r>
              <a:rPr lang="en-PH" dirty="0" smtClean="0"/>
              <a:t>Click Here</a:t>
            </a:r>
            <a:endParaRPr lang="en-PH" dirty="0"/>
          </a:p>
        </p:txBody>
      </p:sp>
      <p:sp>
        <p:nvSpPr>
          <p:cNvPr id="7" name="TextBox 6"/>
          <p:cNvSpPr txBox="1"/>
          <p:nvPr/>
        </p:nvSpPr>
        <p:spPr>
          <a:xfrm>
            <a:off x="3168203" y="5889036"/>
            <a:ext cx="9023798" cy="523220"/>
          </a:xfrm>
          <a:prstGeom prst="rect">
            <a:avLst/>
          </a:prstGeom>
          <a:noFill/>
        </p:spPr>
        <p:txBody>
          <a:bodyPr wrap="square" rtlCol="0">
            <a:spAutoFit/>
          </a:bodyPr>
          <a:lstStyle/>
          <a:p>
            <a:r>
              <a:rPr lang="en-PH" sz="2800" b="1" dirty="0" smtClean="0"/>
              <a:t>To get your </a:t>
            </a:r>
            <a:r>
              <a:rPr lang="en-PH" sz="2800" b="1" dirty="0" err="1" smtClean="0"/>
              <a:t>DepED</a:t>
            </a:r>
            <a:r>
              <a:rPr lang="en-PH" sz="2800" b="1" dirty="0" smtClean="0"/>
              <a:t> Email, login to depedverify.appspot.com</a:t>
            </a:r>
            <a:endParaRPr lang="en-PH" sz="2800" b="1" dirty="0"/>
          </a:p>
        </p:txBody>
      </p:sp>
      <p:sp>
        <p:nvSpPr>
          <p:cNvPr id="8" name="Rounded Rectangle 7"/>
          <p:cNvSpPr/>
          <p:nvPr/>
        </p:nvSpPr>
        <p:spPr>
          <a:xfrm>
            <a:off x="141667" y="149261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9420639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530" y="262278"/>
            <a:ext cx="7846191" cy="4403838"/>
          </a:xfrm>
          <a:prstGeom prst="rect">
            <a:avLst/>
          </a:prstGeom>
        </p:spPr>
      </p:pic>
      <p:sp>
        <p:nvSpPr>
          <p:cNvPr id="5" name="TextBox 4"/>
          <p:cNvSpPr txBox="1"/>
          <p:nvPr/>
        </p:nvSpPr>
        <p:spPr>
          <a:xfrm>
            <a:off x="10757721" y="1280160"/>
            <a:ext cx="1312359" cy="1477328"/>
          </a:xfrm>
          <a:prstGeom prst="rect">
            <a:avLst/>
          </a:prstGeom>
          <a:noFill/>
        </p:spPr>
        <p:txBody>
          <a:bodyPr wrap="square" rtlCol="0">
            <a:spAutoFit/>
          </a:bodyPr>
          <a:lstStyle/>
          <a:p>
            <a:r>
              <a:rPr lang="en-PH" dirty="0" smtClean="0"/>
              <a:t>Click Here to download in Microsoft Excel</a:t>
            </a:r>
            <a:endParaRPr lang="en-PH" dirty="0"/>
          </a:p>
        </p:txBody>
      </p:sp>
      <p:cxnSp>
        <p:nvCxnSpPr>
          <p:cNvPr id="7" name="Straight Arrow Connector 6"/>
          <p:cNvCxnSpPr/>
          <p:nvPr/>
        </p:nvCxnSpPr>
        <p:spPr>
          <a:xfrm flipV="1">
            <a:off x="9706708" y="1603717"/>
            <a:ext cx="1051013" cy="42203"/>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41667" y="5997389"/>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052294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704" y="574988"/>
            <a:ext cx="8398413" cy="4589440"/>
          </a:xfrm>
          <a:prstGeom prst="rect">
            <a:avLst/>
          </a:prstGeom>
        </p:spPr>
      </p:pic>
      <p:sp>
        <p:nvSpPr>
          <p:cNvPr id="5" name="TextBox 4"/>
          <p:cNvSpPr txBox="1"/>
          <p:nvPr/>
        </p:nvSpPr>
        <p:spPr>
          <a:xfrm>
            <a:off x="4529797" y="5528603"/>
            <a:ext cx="5401994" cy="646331"/>
          </a:xfrm>
          <a:prstGeom prst="rect">
            <a:avLst/>
          </a:prstGeom>
          <a:noFill/>
        </p:spPr>
        <p:txBody>
          <a:bodyPr wrap="square" rtlCol="0">
            <a:spAutoFit/>
          </a:bodyPr>
          <a:lstStyle/>
          <a:p>
            <a:r>
              <a:rPr lang="en-PH" sz="3600" dirty="0" smtClean="0"/>
              <a:t>Click Microsoft Excel</a:t>
            </a:r>
            <a:endParaRPr lang="en-PH" sz="3600" dirty="0"/>
          </a:p>
        </p:txBody>
      </p:sp>
      <p:sp>
        <p:nvSpPr>
          <p:cNvPr id="7" name="Rounded Rectangle 6"/>
          <p:cNvSpPr/>
          <p:nvPr/>
        </p:nvSpPr>
        <p:spPr>
          <a:xfrm>
            <a:off x="141667" y="6010835"/>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9433331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689" y="818411"/>
            <a:ext cx="8693834" cy="4541380"/>
          </a:xfrm>
          <a:prstGeom prst="rect">
            <a:avLst/>
          </a:prstGeom>
        </p:spPr>
      </p:pic>
      <p:sp>
        <p:nvSpPr>
          <p:cNvPr id="6" name="Rounded Rectangle 5"/>
          <p:cNvSpPr/>
          <p:nvPr/>
        </p:nvSpPr>
        <p:spPr>
          <a:xfrm>
            <a:off x="141667" y="6010832"/>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11810171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282" y="596049"/>
            <a:ext cx="8651631" cy="3460795"/>
          </a:xfrm>
          <a:prstGeom prst="rect">
            <a:avLst/>
          </a:prstGeom>
        </p:spPr>
      </p:pic>
      <p:sp>
        <p:nvSpPr>
          <p:cNvPr id="5" name="TextBox 4"/>
          <p:cNvSpPr txBox="1"/>
          <p:nvPr/>
        </p:nvSpPr>
        <p:spPr>
          <a:xfrm>
            <a:off x="2968282" y="4600135"/>
            <a:ext cx="8651631" cy="1569660"/>
          </a:xfrm>
          <a:prstGeom prst="rect">
            <a:avLst/>
          </a:prstGeom>
          <a:noFill/>
        </p:spPr>
        <p:txBody>
          <a:bodyPr wrap="square" rtlCol="0">
            <a:spAutoFit/>
          </a:bodyPr>
          <a:lstStyle/>
          <a:p>
            <a:r>
              <a:rPr lang="en-PH" sz="3200" dirty="0" smtClean="0"/>
              <a:t>Click SCHOOL FORMS AGAIN, THEN CLICK THE SF1 WITH CHECK TO DISPLAY THE DOWNLOAD BUTTON</a:t>
            </a:r>
            <a:endParaRPr lang="en-PH" sz="3200" dirty="0"/>
          </a:p>
        </p:txBody>
      </p:sp>
      <p:sp>
        <p:nvSpPr>
          <p:cNvPr id="7" name="Rounded Rectangle 6"/>
          <p:cNvSpPr/>
          <p:nvPr/>
        </p:nvSpPr>
        <p:spPr>
          <a:xfrm>
            <a:off x="141667" y="6010836"/>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398197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755" y="515947"/>
            <a:ext cx="8421675" cy="3992449"/>
          </a:xfrm>
          <a:prstGeom prst="rect">
            <a:avLst/>
          </a:prstGeom>
        </p:spPr>
      </p:pic>
      <p:sp>
        <p:nvSpPr>
          <p:cNvPr id="5" name="TextBox 4"/>
          <p:cNvSpPr txBox="1"/>
          <p:nvPr/>
        </p:nvSpPr>
        <p:spPr>
          <a:xfrm>
            <a:off x="3216755" y="4839286"/>
            <a:ext cx="8234347" cy="1200329"/>
          </a:xfrm>
          <a:prstGeom prst="rect">
            <a:avLst/>
          </a:prstGeom>
          <a:noFill/>
        </p:spPr>
        <p:txBody>
          <a:bodyPr wrap="square" rtlCol="0">
            <a:spAutoFit/>
          </a:bodyPr>
          <a:lstStyle/>
          <a:p>
            <a:r>
              <a:rPr lang="en-PH" sz="3600" dirty="0" smtClean="0"/>
              <a:t>Click </a:t>
            </a:r>
            <a:r>
              <a:rPr lang="en-PH" sz="3600" b="1" dirty="0" smtClean="0"/>
              <a:t>Download</a:t>
            </a:r>
            <a:r>
              <a:rPr lang="en-PH" sz="3600" dirty="0" smtClean="0"/>
              <a:t> to download the form for printing</a:t>
            </a:r>
            <a:endParaRPr lang="en-PH" sz="3600" dirty="0"/>
          </a:p>
        </p:txBody>
      </p:sp>
      <p:sp>
        <p:nvSpPr>
          <p:cNvPr id="7" name="Rounded Rectangle 6"/>
          <p:cNvSpPr/>
          <p:nvPr/>
        </p:nvSpPr>
        <p:spPr>
          <a:xfrm>
            <a:off x="141667" y="5997385"/>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92953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3917" y="2967335"/>
            <a:ext cx="400417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THANK YOU!</a:t>
            </a:r>
            <a:endParaRPr lang="en-US" sz="5400" b="1" cap="none" spc="0" dirty="0">
              <a:ln/>
              <a:solidFill>
                <a:schemeClr val="accent3"/>
              </a:solidFill>
              <a:effectLst/>
            </a:endParaRPr>
          </a:p>
        </p:txBody>
      </p:sp>
    </p:spTree>
    <p:extLst>
      <p:ext uri="{BB962C8B-B14F-4D97-AF65-F5344CB8AC3E}">
        <p14:creationId xmlns:p14="http://schemas.microsoft.com/office/powerpoint/2010/main" val="62472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953" y="899246"/>
            <a:ext cx="9125383" cy="4368945"/>
          </a:xfrm>
          <a:prstGeom prst="rect">
            <a:avLst/>
          </a:prstGeom>
        </p:spPr>
      </p:pic>
      <p:sp>
        <p:nvSpPr>
          <p:cNvPr id="3" name="TextBox 2"/>
          <p:cNvSpPr txBox="1"/>
          <p:nvPr/>
        </p:nvSpPr>
        <p:spPr>
          <a:xfrm>
            <a:off x="9538855" y="3387436"/>
            <a:ext cx="2015836" cy="646331"/>
          </a:xfrm>
          <a:prstGeom prst="rect">
            <a:avLst/>
          </a:prstGeom>
          <a:noFill/>
        </p:spPr>
        <p:txBody>
          <a:bodyPr wrap="square" rtlCol="0">
            <a:spAutoFit/>
          </a:bodyPr>
          <a:lstStyle/>
          <a:p>
            <a:r>
              <a:rPr lang="en-GB" dirty="0" smtClean="0"/>
              <a:t>Click Here then click Administration</a:t>
            </a:r>
            <a:endParaRPr lang="en-GB" dirty="0"/>
          </a:p>
        </p:txBody>
      </p:sp>
      <p:cxnSp>
        <p:nvCxnSpPr>
          <p:cNvPr id="4" name="Straight Arrow Connector 3"/>
          <p:cNvCxnSpPr/>
          <p:nvPr/>
        </p:nvCxnSpPr>
        <p:spPr>
          <a:xfrm flipH="1">
            <a:off x="10390909" y="1808018"/>
            <a:ext cx="103909" cy="1662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36718" y="228600"/>
            <a:ext cx="5798127" cy="523220"/>
          </a:xfrm>
          <a:prstGeom prst="rect">
            <a:avLst/>
          </a:prstGeom>
          <a:noFill/>
        </p:spPr>
        <p:txBody>
          <a:bodyPr wrap="square" rtlCol="0">
            <a:spAutoFit/>
          </a:bodyPr>
          <a:lstStyle/>
          <a:p>
            <a:r>
              <a:rPr lang="en-GB" sz="2800" b="1" dirty="0" smtClean="0"/>
              <a:t>MANAGING PERSONNEL</a:t>
            </a:r>
            <a:endParaRPr lang="en-GB" sz="2800" b="1" dirty="0"/>
          </a:p>
        </p:txBody>
      </p:sp>
      <p:sp>
        <p:nvSpPr>
          <p:cNvPr id="6" name="Rounded Rectangle 5"/>
          <p:cNvSpPr/>
          <p:nvPr/>
        </p:nvSpPr>
        <p:spPr>
          <a:xfrm>
            <a:off x="141667" y="1721218"/>
            <a:ext cx="2588655" cy="2151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141668" y="40123"/>
            <a:ext cx="2588654" cy="6494085"/>
          </a:xfrm>
          <a:prstGeom prst="rect">
            <a:avLst/>
          </a:prstGeom>
          <a:noFill/>
          <a:ln>
            <a:solidFill>
              <a:schemeClr val="tx1"/>
            </a:solidFill>
          </a:ln>
        </p:spPr>
        <p:txBody>
          <a:bodyPr wrap="square" rtlCol="0">
            <a:spAutoFit/>
          </a:bodyPr>
          <a:lstStyle/>
          <a:p>
            <a:r>
              <a:rPr lang="en-PH" sz="1400" dirty="0" smtClean="0"/>
              <a:t>LIS MANUAL MENU</a:t>
            </a:r>
          </a:p>
          <a:p>
            <a:endParaRPr lang="en-PH" sz="1400" dirty="0"/>
          </a:p>
          <a:p>
            <a:r>
              <a:rPr lang="en-PH" sz="1400" dirty="0" smtClean="0">
                <a:solidFill>
                  <a:srgbClr val="FFFF00"/>
                </a:solidFill>
                <a:hlinkClick r:id="rId3" action="ppaction://hlinksldjump"/>
              </a:rPr>
              <a:t>LIS WEBSITE</a:t>
            </a:r>
            <a:endParaRPr lang="en-PH" sz="1400" dirty="0" smtClean="0">
              <a:solidFill>
                <a:srgbClr val="FFFF00"/>
              </a:solidFill>
            </a:endParaRPr>
          </a:p>
          <a:p>
            <a:endParaRPr lang="en-PH" sz="500" dirty="0" smtClean="0"/>
          </a:p>
          <a:p>
            <a:r>
              <a:rPr lang="en-PH" sz="1400" dirty="0" smtClean="0">
                <a:hlinkClick r:id="rId4" action="ppaction://hlinksldjump"/>
              </a:rPr>
              <a:t>LOGIN PAGE MENU</a:t>
            </a:r>
            <a:endParaRPr lang="en-PH" sz="1400" dirty="0" smtClean="0"/>
          </a:p>
          <a:p>
            <a:endParaRPr lang="en-PH" sz="500" dirty="0"/>
          </a:p>
          <a:p>
            <a:r>
              <a:rPr lang="en-PH" sz="1400" dirty="0" smtClean="0"/>
              <a:t>MANAGING OF SH ACCOUNT</a:t>
            </a:r>
          </a:p>
          <a:p>
            <a:pPr marL="285750" indent="-285750">
              <a:buFont typeface="Wingdings" panose="05000000000000000000" pitchFamily="2" charset="2"/>
              <a:buChar char="ü"/>
            </a:pPr>
            <a:r>
              <a:rPr lang="en-PH" sz="1400" dirty="0" smtClean="0">
                <a:hlinkClick r:id="rId5" action="ppaction://hlinksldjump"/>
              </a:rPr>
              <a:t>CHANGE PASSWORD</a:t>
            </a:r>
            <a:endParaRPr lang="en-PH" sz="1400" dirty="0" smtClean="0"/>
          </a:p>
          <a:p>
            <a:pPr marL="285750" indent="-285750">
              <a:buFont typeface="Wingdings" panose="05000000000000000000" pitchFamily="2" charset="2"/>
              <a:buChar char="ü"/>
            </a:pPr>
            <a:r>
              <a:rPr lang="en-PH" sz="1400" dirty="0" smtClean="0">
                <a:hlinkClick r:id="rId6" action="ppaction://hlinksldjump"/>
              </a:rPr>
              <a:t>CHANGE USERNAME</a:t>
            </a:r>
            <a:endParaRPr lang="en-PH" sz="1400" dirty="0" smtClean="0"/>
          </a:p>
          <a:p>
            <a:r>
              <a:rPr lang="en-PH" sz="1400" dirty="0" smtClean="0"/>
              <a:t>MANAGING PERSONNEL</a:t>
            </a:r>
          </a:p>
          <a:p>
            <a:pPr marL="285750" indent="-285750">
              <a:buFont typeface="Wingdings" panose="05000000000000000000" pitchFamily="2" charset="2"/>
              <a:buChar char="ü"/>
            </a:pPr>
            <a:r>
              <a:rPr lang="en-PH" sz="1400" dirty="0" smtClean="0">
                <a:hlinkClick r:id="rId7" action="ppaction://hlinksldjump"/>
              </a:rPr>
              <a:t>ADD PERSONNEL ACCOUNT</a:t>
            </a:r>
            <a:endParaRPr lang="en-PH" sz="1400" dirty="0" smtClean="0"/>
          </a:p>
          <a:p>
            <a:pPr marL="285750" indent="-285750">
              <a:buFont typeface="Wingdings" panose="05000000000000000000" pitchFamily="2" charset="2"/>
              <a:buChar char="ü"/>
            </a:pPr>
            <a:r>
              <a:rPr lang="en-PH" sz="1400" dirty="0" smtClean="0">
                <a:hlinkClick r:id="rId8" action="ppaction://hlinksldjump"/>
              </a:rPr>
              <a:t>REMOVE ACCOUNT</a:t>
            </a:r>
            <a:endParaRPr lang="en-PH" sz="1400" dirty="0" smtClean="0"/>
          </a:p>
          <a:p>
            <a:pPr marL="285750" indent="-285750">
              <a:buFont typeface="Wingdings" panose="05000000000000000000" pitchFamily="2" charset="2"/>
              <a:buChar char="ü"/>
            </a:pPr>
            <a:r>
              <a:rPr lang="en-PH" sz="1400" dirty="0" smtClean="0">
                <a:hlinkClick r:id="rId9" action="ppaction://hlinksldjump"/>
              </a:rPr>
              <a:t>LOCK/DISABLE ACCOUNT</a:t>
            </a:r>
            <a:endParaRPr lang="en-PH" sz="1400" dirty="0" smtClean="0"/>
          </a:p>
          <a:p>
            <a:pPr marL="285750" indent="-285750">
              <a:buFont typeface="Wingdings" panose="05000000000000000000" pitchFamily="2" charset="2"/>
              <a:buChar char="ü"/>
            </a:pPr>
            <a:r>
              <a:rPr lang="en-PH" sz="1400" dirty="0" smtClean="0">
                <a:hlinkClick r:id="rId10" action="ppaction://hlinksldjump"/>
              </a:rPr>
              <a:t>RESET PASSWORD</a:t>
            </a:r>
            <a:endParaRPr lang="en-PH" sz="1400" dirty="0" smtClean="0"/>
          </a:p>
          <a:p>
            <a:r>
              <a:rPr lang="en-PH" sz="1400" dirty="0" smtClean="0">
                <a:hlinkClick r:id="rId11" action="ppaction://hlinksldjump"/>
              </a:rPr>
              <a:t>GUIDELINE FOR BOSY UPDATING</a:t>
            </a:r>
            <a:endParaRPr lang="en-PH" sz="1400" dirty="0" smtClean="0"/>
          </a:p>
          <a:p>
            <a:r>
              <a:rPr lang="en-PH" sz="1400" dirty="0" smtClean="0">
                <a:hlinkClick r:id="rId12" action="ppaction://hlinksldjump"/>
              </a:rPr>
              <a:t>LEARNER INFORMATION SYSTEM</a:t>
            </a:r>
            <a:endParaRPr lang="en-PH" sz="1400" dirty="0" smtClean="0"/>
          </a:p>
          <a:p>
            <a:pPr marL="285750" indent="-285750">
              <a:buFont typeface="Wingdings" panose="05000000000000000000" pitchFamily="2" charset="2"/>
              <a:buChar char="ü"/>
            </a:pPr>
            <a:r>
              <a:rPr lang="en-PH" sz="1400" dirty="0" smtClean="0">
                <a:hlinkClick r:id="rId13" action="ppaction://hlinksldjump"/>
              </a:rPr>
              <a:t>CREATE CLASSES</a:t>
            </a:r>
            <a:endParaRPr lang="en-PH" sz="1400" dirty="0" smtClean="0"/>
          </a:p>
          <a:p>
            <a:pPr marL="285750" indent="-285750">
              <a:buFont typeface="Wingdings" panose="05000000000000000000" pitchFamily="2" charset="2"/>
              <a:buChar char="ü"/>
            </a:pPr>
            <a:r>
              <a:rPr lang="en-PH" sz="1400" dirty="0" smtClean="0">
                <a:hlinkClick r:id="rId14" action="ppaction://hlinksldjump"/>
              </a:rPr>
              <a:t>REMOVE CLASS</a:t>
            </a:r>
            <a:endParaRPr lang="en-PH" sz="1400" dirty="0" smtClean="0"/>
          </a:p>
          <a:p>
            <a:pPr marL="285750" indent="-285750">
              <a:buFont typeface="Wingdings" panose="05000000000000000000" pitchFamily="2" charset="2"/>
              <a:buChar char="ü"/>
            </a:pPr>
            <a:r>
              <a:rPr lang="en-PH" sz="1400" dirty="0" smtClean="0">
                <a:hlinkClick r:id="rId15" action="ppaction://hlinksldjump"/>
              </a:rPr>
              <a:t>SET ADVISER/</a:t>
            </a:r>
            <a:r>
              <a:rPr lang="en-PH" sz="1400" dirty="0" smtClean="0">
                <a:hlinkClick r:id="rId15" action="ppaction://hlinksldjump"/>
              </a:rPr>
              <a:t>ADD PERSONNEL ACCOUNT</a:t>
            </a:r>
            <a:endParaRPr lang="en-PH" sz="1400" dirty="0" smtClean="0"/>
          </a:p>
          <a:p>
            <a:r>
              <a:rPr lang="en-PH" sz="1400" dirty="0" smtClean="0"/>
              <a:t>ENROLMENT OF LEARNER</a:t>
            </a:r>
          </a:p>
          <a:p>
            <a:pPr marL="285750" indent="-285750">
              <a:buFont typeface="Wingdings" panose="05000000000000000000" pitchFamily="2" charset="2"/>
              <a:buChar char="ü"/>
            </a:pPr>
            <a:r>
              <a:rPr lang="en-PH" sz="1400" dirty="0" smtClean="0">
                <a:hlinkClick r:id="rId16" action="ppaction://hlinksldjump"/>
              </a:rPr>
              <a:t>ENROL LEARNER W/O LRN</a:t>
            </a:r>
            <a:endParaRPr lang="en-PH" sz="1400" dirty="0" smtClean="0"/>
          </a:p>
          <a:p>
            <a:pPr marL="285750" indent="-285750">
              <a:buFont typeface="Wingdings" panose="05000000000000000000" pitchFamily="2" charset="2"/>
              <a:buChar char="ü"/>
            </a:pPr>
            <a:r>
              <a:rPr lang="en-PH" sz="1400" dirty="0" smtClean="0">
                <a:hlinkClick r:id="rId17" action="ppaction://hlinksldjump"/>
              </a:rPr>
              <a:t>BATCH ENROL OF LEARNER</a:t>
            </a:r>
            <a:endParaRPr lang="en-PH" sz="1400" dirty="0" smtClean="0"/>
          </a:p>
          <a:p>
            <a:pPr marL="285750" indent="-285750">
              <a:buFont typeface="Wingdings" panose="05000000000000000000" pitchFamily="2" charset="2"/>
              <a:buChar char="ü"/>
            </a:pPr>
            <a:r>
              <a:rPr lang="en-PH" sz="1400" dirty="0" smtClean="0">
                <a:hlinkClick r:id="rId18" action="ppaction://hlinksldjump"/>
              </a:rPr>
              <a:t>ENROL TRANSFEREES (By LRN and By NAME)</a:t>
            </a:r>
            <a:endParaRPr lang="en-PH" sz="1400" dirty="0" smtClean="0"/>
          </a:p>
          <a:p>
            <a:r>
              <a:rPr lang="en-PH" sz="1400" dirty="0" smtClean="0"/>
              <a:t>PROFILE OF LEARNER</a:t>
            </a:r>
          </a:p>
          <a:p>
            <a:pPr marL="285750" indent="-285750">
              <a:buFont typeface="Wingdings" panose="05000000000000000000" pitchFamily="2" charset="2"/>
              <a:buChar char="ü"/>
            </a:pPr>
            <a:r>
              <a:rPr lang="en-PH" sz="1400" dirty="0" smtClean="0">
                <a:hlinkClick r:id="rId19" action="ppaction://hlinksldjump"/>
              </a:rPr>
              <a:t>UPDATING OF PROFILE/UN-ENROL</a:t>
            </a:r>
            <a:endParaRPr lang="en-PH" sz="1400" dirty="0" smtClean="0"/>
          </a:p>
          <a:p>
            <a:r>
              <a:rPr lang="en-PH" sz="1400" dirty="0" smtClean="0">
                <a:hlinkClick r:id="rId20" action="ppaction://hlinksldjump"/>
              </a:rPr>
              <a:t>SCHOOL FORMS</a:t>
            </a:r>
            <a:endParaRPr lang="en-PH" sz="1400" dirty="0" smtClean="0"/>
          </a:p>
          <a:p>
            <a:pPr marL="285750" indent="-285750">
              <a:buFont typeface="Wingdings" panose="05000000000000000000" pitchFamily="2" charset="2"/>
              <a:buChar char="ü"/>
            </a:pPr>
            <a:endParaRPr lang="en-PH" sz="1400" dirty="0"/>
          </a:p>
        </p:txBody>
      </p:sp>
    </p:spTree>
    <p:extLst>
      <p:ext uri="{BB962C8B-B14F-4D97-AF65-F5344CB8AC3E}">
        <p14:creationId xmlns:p14="http://schemas.microsoft.com/office/powerpoint/2010/main" val="375878732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TC104033925[[fn=Droplet]]</Template>
  <TotalTime>1577</TotalTime>
  <Words>7497</Words>
  <Application>Microsoft Office PowerPoint</Application>
  <PresentationFormat>Widescreen</PresentationFormat>
  <Paragraphs>2263</Paragraphs>
  <Slides>85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Arial Narrow</vt:lpstr>
      <vt:lpstr>Calibri</vt:lpstr>
      <vt:lpstr>Times New Roman</vt:lpstr>
      <vt:lpstr>Tw Cen MT</vt:lpstr>
      <vt:lpstr>Wingdings</vt:lpstr>
      <vt:lpstr>Droplet</vt:lpstr>
      <vt:lpstr>LECTURE ON LIS VER 2 BOSY 2014 USING SCHOOL HEAD ACCOUNT</vt:lpstr>
      <vt:lpstr>LOGIN TO LIS WEBSITE</vt:lpstr>
      <vt:lpstr>LOGIN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LIS VER 2 BOSY 2014 USING CLASS ADVISER ACCOUNT</dc:title>
  <dc:creator>Freddie</dc:creator>
  <cp:lastModifiedBy>Freddie</cp:lastModifiedBy>
  <cp:revision>42</cp:revision>
  <dcterms:created xsi:type="dcterms:W3CDTF">2014-06-11T00:47:29Z</dcterms:created>
  <dcterms:modified xsi:type="dcterms:W3CDTF">2014-06-12T10:44:58Z</dcterms:modified>
</cp:coreProperties>
</file>